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687" r:id="rId2"/>
  </p:sldMasterIdLst>
  <p:notesMasterIdLst>
    <p:notesMasterId r:id="rId63"/>
  </p:notesMasterIdLst>
  <p:handoutMasterIdLst>
    <p:handoutMasterId r:id="rId64"/>
  </p:handoutMasterIdLst>
  <p:sldIdLst>
    <p:sldId id="424" r:id="rId3"/>
    <p:sldId id="464" r:id="rId4"/>
    <p:sldId id="680" r:id="rId5"/>
    <p:sldId id="715" r:id="rId6"/>
    <p:sldId id="716" r:id="rId7"/>
    <p:sldId id="718" r:id="rId8"/>
    <p:sldId id="719" r:id="rId9"/>
    <p:sldId id="720" r:id="rId10"/>
    <p:sldId id="721" r:id="rId11"/>
    <p:sldId id="722" r:id="rId12"/>
    <p:sldId id="724" r:id="rId13"/>
    <p:sldId id="725" r:id="rId14"/>
    <p:sldId id="723" r:id="rId15"/>
    <p:sldId id="747" r:id="rId16"/>
    <p:sldId id="726" r:id="rId17"/>
    <p:sldId id="727" r:id="rId18"/>
    <p:sldId id="748" r:id="rId19"/>
    <p:sldId id="729" r:id="rId20"/>
    <p:sldId id="730" r:id="rId21"/>
    <p:sldId id="731" r:id="rId22"/>
    <p:sldId id="749" r:id="rId23"/>
    <p:sldId id="732" r:id="rId24"/>
    <p:sldId id="733" r:id="rId25"/>
    <p:sldId id="734" r:id="rId26"/>
    <p:sldId id="750" r:id="rId27"/>
    <p:sldId id="735" r:id="rId28"/>
    <p:sldId id="737" r:id="rId29"/>
    <p:sldId id="751" r:id="rId30"/>
    <p:sldId id="738" r:id="rId31"/>
    <p:sldId id="740" r:id="rId32"/>
    <p:sldId id="752" r:id="rId33"/>
    <p:sldId id="753" r:id="rId34"/>
    <p:sldId id="742" r:id="rId35"/>
    <p:sldId id="741" r:id="rId36"/>
    <p:sldId id="743" r:id="rId37"/>
    <p:sldId id="744" r:id="rId38"/>
    <p:sldId id="754" r:id="rId39"/>
    <p:sldId id="745" r:id="rId40"/>
    <p:sldId id="757" r:id="rId41"/>
    <p:sldId id="758" r:id="rId42"/>
    <p:sldId id="759" r:id="rId43"/>
    <p:sldId id="760" r:id="rId44"/>
    <p:sldId id="761" r:id="rId45"/>
    <p:sldId id="762" r:id="rId46"/>
    <p:sldId id="764" r:id="rId47"/>
    <p:sldId id="765" r:id="rId48"/>
    <p:sldId id="766" r:id="rId49"/>
    <p:sldId id="767" r:id="rId50"/>
    <p:sldId id="768" r:id="rId51"/>
    <p:sldId id="769" r:id="rId52"/>
    <p:sldId id="771" r:id="rId53"/>
    <p:sldId id="772" r:id="rId54"/>
    <p:sldId id="770" r:id="rId55"/>
    <p:sldId id="773" r:id="rId56"/>
    <p:sldId id="776" r:id="rId57"/>
    <p:sldId id="775" r:id="rId58"/>
    <p:sldId id="777" r:id="rId59"/>
    <p:sldId id="778" r:id="rId60"/>
    <p:sldId id="780" r:id="rId61"/>
    <p:sldId id="781" r:id="rId62"/>
  </p:sldIdLst>
  <p:sldSz cx="12192000" cy="6858000"/>
  <p:notesSz cx="7099300" cy="10234613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FF"/>
    <a:srgbClr val="003399"/>
    <a:srgbClr val="FFFF00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0" autoAdjust="0"/>
    <p:restoredTop sz="97440" autoAdjust="0"/>
  </p:normalViewPr>
  <p:slideViewPr>
    <p:cSldViewPr>
      <p:cViewPr varScale="1">
        <p:scale>
          <a:sx n="77" d="100"/>
          <a:sy n="77" d="100"/>
        </p:scale>
        <p:origin x="114" y="2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51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294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5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106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51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294" y="9721106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 smtClean="0"/>
            </a:lvl1pPr>
          </a:lstStyle>
          <a:p>
            <a:pPr>
              <a:defRPr/>
            </a:pPr>
            <a:fld id="{370E364B-F6A0-45A4-83CA-97D3AC616AD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44424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937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45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574" y="4861441"/>
            <a:ext cx="5206153" cy="46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2882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937" y="9722882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 smtClean="0"/>
            </a:lvl1pPr>
          </a:lstStyle>
          <a:p>
            <a:pPr>
              <a:defRPr/>
            </a:pPr>
            <a:fld id="{0781FBCE-61FE-40E6-9754-3B50E0E96E4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055418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862861-AB4E-4A4A-85C9-2BE426D977B7}" type="slidenum">
              <a:rPr lang="en-US" altLang="zh-CN">
                <a:solidFill>
                  <a:srgbClr val="000000"/>
                </a:solidFill>
              </a:rPr>
              <a:pPr/>
              <a:t>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718769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39235F-6C18-4134-BF15-31B023A9214B}" type="slidenum">
              <a:rPr lang="en-US" altLang="zh-CN">
                <a:solidFill>
                  <a:srgbClr val="000000"/>
                </a:solidFill>
              </a:rPr>
              <a:pPr/>
              <a:t>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35525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54697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BC54D9-3F1E-482D-9BB3-8411D473745E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24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535DF-7ACE-45F4-AD89-74076DEF1B92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471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66567A-0BCE-495C-A14A-563928BD45D6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82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BC54D9-3F1E-482D-9BB3-8411D473745E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738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A99564-EDC3-4130-815E-40135C708A99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3736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44FF12-DCE0-4305-8374-2ED4551FE1F9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2890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EDCC9B-36AA-435B-A437-EC0049F7D54F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4514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AF504-6347-4342-98AF-77F78A195D46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7524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3CB57A-CCA9-4770-99FD-510513A500CB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6952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CFE537-A617-4818-9DB4-89B769C42B8C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417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E50251-9BF3-4227-8ACF-54E45D8E0DEF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050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A99564-EDC3-4130-815E-40135C708A99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6422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F00DF-14FB-4D10-8B01-87888B24ED85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6920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535DF-7ACE-45F4-AD89-74076DEF1B92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1659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66567A-0BCE-495C-A14A-563928BD45D6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5536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FFFFFF"/>
                </a:solidFill>
              </a:rPr>
              <a:t>Xuegong Zhang</a:t>
            </a:r>
            <a:endParaRPr lang="en-US" altLang="zh-CN" sz="2400">
              <a:solidFill>
                <a:srgbClr val="FFFFFF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409BA026-B759-413E-9B7E-4969743CC946}" type="slidenum">
              <a:rPr lang="zh-CN" altLang="en-US">
                <a:solidFill>
                  <a:srgbClr val="FFFFFF"/>
                </a:solidFill>
              </a:rPr>
              <a:pPr/>
              <a:t>‹#›</a:t>
            </a:fld>
            <a:endParaRPr lang="en-US" altLang="zh-CN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381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44FF12-DCE0-4305-8374-2ED4551FE1F9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321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EDCC9B-36AA-435B-A437-EC0049F7D54F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689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AF504-6347-4342-98AF-77F78A195D46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924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3CB57A-CCA9-4770-99FD-510513A500CB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760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CFE537-A617-4818-9DB4-89B769C42B8C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4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E50251-9BF3-4227-8ACF-54E45D8E0DEF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256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F00DF-14FB-4D10-8B01-87888B24ED85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52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A392AEBB-EFA5-4C13-848B-12C1F278DA06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9603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A392AEBB-EFA5-4C13-848B-12C1F278DA06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87910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zhangxg@tsinghua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xwwang@tsinghua.edu.cn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bengio.abracadoudou.com/projects/SVMTorch.html" TargetMode="External"/><Relationship Id="rId2" Type="http://schemas.openxmlformats.org/officeDocument/2006/relationships/hyperlink" Target="http://svmlight.joachims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kernel-machines.org/software" TargetMode="External"/><Relationship Id="rId4" Type="http://schemas.openxmlformats.org/officeDocument/2006/relationships/hyperlink" Target="https://www.csie.ntu.edu.tw/~cjlin/libsvm/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52278" y="1628800"/>
            <a:ext cx="8887444" cy="1478632"/>
          </a:xfrm>
        </p:spPr>
        <p:txBody>
          <a:bodyPr/>
          <a:lstStyle/>
          <a:p>
            <a:pPr eaLnBrk="1" hangingPunct="1"/>
            <a:r>
              <a:rPr lang="zh-CN" altLang="en-US" sz="4800" dirty="0">
                <a:solidFill>
                  <a:schemeClr val="bg2"/>
                </a:solidFill>
                <a:ea typeface="黑体" pitchFamily="2" charset="-122"/>
              </a:rPr>
              <a:t>模式识别（第四版）</a:t>
            </a:r>
            <a:br>
              <a:rPr lang="en-US" altLang="zh-CN" sz="4800" dirty="0">
                <a:solidFill>
                  <a:schemeClr val="bg2"/>
                </a:solidFill>
                <a:ea typeface="黑体" pitchFamily="2" charset="-122"/>
              </a:rPr>
            </a:br>
            <a:r>
              <a:rPr lang="en-US" altLang="zh-CN" sz="4000" dirty="0">
                <a:solidFill>
                  <a:schemeClr val="bg2"/>
                </a:solidFill>
                <a:ea typeface="黑体" pitchFamily="2" charset="-122"/>
              </a:rPr>
              <a:t>——</a:t>
            </a:r>
            <a:r>
              <a:rPr lang="zh-CN" altLang="zh-CN" sz="4000" dirty="0">
                <a:solidFill>
                  <a:schemeClr val="bg2"/>
                </a:solidFill>
                <a:ea typeface="黑体" pitchFamily="2" charset="-122"/>
              </a:rPr>
              <a:t>模式识别</a:t>
            </a:r>
            <a:r>
              <a:rPr lang="zh-CN" altLang="en-US" sz="4000" dirty="0">
                <a:solidFill>
                  <a:schemeClr val="bg2"/>
                </a:solidFill>
                <a:ea typeface="黑体" pitchFamily="2" charset="-122"/>
              </a:rPr>
              <a:t>与机器学习</a:t>
            </a:r>
            <a:endParaRPr lang="en-US" altLang="zh-CN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91544" y="4336752"/>
            <a:ext cx="7777163" cy="1478632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zh-CN" altLang="en-US" sz="2400" dirty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张学工、汪小我</a:t>
            </a:r>
            <a:endParaRPr lang="en-US" altLang="zh-CN" sz="2400" dirty="0">
              <a:solidFill>
                <a:schemeClr val="bg2"/>
              </a:solidFill>
              <a:latin typeface="黑体" pitchFamily="49" charset="-122"/>
              <a:ea typeface="黑体" pitchFamily="49" charset="-122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zhangxg@tsinghua.edu.cn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t>; 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xwwang@tsinghua.edu.cn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  <a:p>
            <a:pPr lvl="0" eaLnBrk="1" hangingPunct="1">
              <a:lnSpc>
                <a:spcPct val="80000"/>
              </a:lnSpc>
              <a:defRPr/>
            </a:pP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清华大学自动化系</a:t>
            </a:r>
            <a:endParaRPr lang="en-US" altLang="zh-CN" sz="24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29236" y="18724"/>
            <a:ext cx="8887444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8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8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8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8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8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8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8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8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72ED95-257C-4026-8C27-5ABD4D422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BC54D9-3F1E-482D-9BB3-8411D473745E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1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74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15F4FD95-E272-409E-B054-C5E68CB83052}"/>
                  </a:ext>
                </a:extLst>
              </p:cNvPr>
              <p:cNvSpPr/>
              <p:nvPr/>
            </p:nvSpPr>
            <p:spPr>
              <a:xfrm>
                <a:off x="263352" y="548680"/>
                <a:ext cx="11593288" cy="56873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>
                  <a:spcBef>
                    <a:spcPts val="600"/>
                  </a:spcBef>
                  <a:buClr>
                    <a:srgbClr val="000000"/>
                  </a:buClr>
                </a:pPr>
                <a:r>
                  <a:rPr lang="zh-CN" altLang="en-US" kern="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（</a:t>
                </a:r>
                <a:r>
                  <a:rPr lang="en-US" altLang="zh-CN" kern="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2</a:t>
                </a:r>
                <a:r>
                  <a:rPr lang="zh-CN" altLang="en-US" kern="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）已知或可以假定子类数目，但不知道子类的划分：</a:t>
                </a:r>
                <a:endParaRPr lang="en-US" altLang="zh-CN" kern="0" dirty="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lvl="1">
                  <a:spcBef>
                    <a:spcPts val="600"/>
                  </a:spcBef>
                  <a:buClr>
                    <a:srgbClr val="000000"/>
                  </a:buClr>
                </a:pPr>
                <a:r>
                  <a:rPr lang="en-US" altLang="zh-CN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𝑖</m:t>
                    </m:r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=1,⋯,</m:t>
                    </m:r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𝑐</m:t>
                    </m:r>
                  </m:oMath>
                </a14:m>
                <a:r>
                  <a:rPr lang="zh-CN" altLang="zh-CN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类中有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𝑙</m:t>
                        </m:r>
                      </m:e>
                      <m:sub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个子类，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𝑙</m:t>
                        </m:r>
                      </m:sup>
                    </m:sSubSup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𝑘</m:t>
                    </m:r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zh-CN" altLang="zh-CN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为子类权值。</a:t>
                </a:r>
                <a:endParaRPr lang="en-US" altLang="zh-CN" kern="0" dirty="0">
                  <a:solidFill>
                    <a:srgbClr val="000000"/>
                  </a:solidFill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lvl="1">
                  <a:spcBef>
                    <a:spcPts val="600"/>
                  </a:spcBef>
                  <a:buClr>
                    <a:srgbClr val="000000"/>
                  </a:buClr>
                </a:pPr>
                <a:r>
                  <a:rPr lang="en-US" altLang="zh-CN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          </a:t>
                </a:r>
                <a:r>
                  <a:rPr lang="en-US" altLang="zh-CN" kern="0" dirty="0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(a) </a:t>
                </a:r>
                <a:r>
                  <a:rPr lang="zh-CN" altLang="zh-CN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初始化权值</a:t>
                </a:r>
                <a:r>
                  <a:rPr lang="zh-CN" altLang="en-US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，</a:t>
                </a:r>
                <a:r>
                  <a:rPr lang="zh-CN" altLang="zh-CN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b="1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𝛂</m:t>
                        </m:r>
                      </m:e>
                      <m:sub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𝑙</m:t>
                        </m:r>
                      </m:sup>
                    </m:sSubSup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(0)</m:t>
                    </m:r>
                  </m:oMath>
                </a14:m>
                <a:r>
                  <a:rPr lang="zh-CN" altLang="en-US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，</a:t>
                </a:r>
                <a:r>
                  <a:rPr lang="en-US" altLang="zh-CN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𝑖</m:t>
                    </m:r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=1,⋯,</m:t>
                    </m:r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𝑐</m:t>
                    </m:r>
                  </m:oMath>
                </a14:m>
                <a:r>
                  <a:rPr lang="zh-CN" altLang="en-US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，</a:t>
                </a:r>
                <a:r>
                  <a:rPr lang="en-US" altLang="zh-CN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𝑙</m:t>
                    </m:r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=1,⋯,</m:t>
                    </m:r>
                    <m:sSub>
                      <m:sSubPr>
                        <m:ctrlPr>
                          <a:rPr lang="zh-CN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𝑙</m:t>
                        </m:r>
                      </m:e>
                      <m:sub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kern="0" dirty="0">
                  <a:solidFill>
                    <a:srgbClr val="000000"/>
                  </a:solidFill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lvl="1">
                  <a:spcBef>
                    <a:spcPts val="600"/>
                  </a:spcBef>
                  <a:buClr>
                    <a:srgbClr val="000000"/>
                  </a:buClr>
                </a:pPr>
                <a:r>
                  <a:rPr lang="en-US" altLang="zh-CN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          </a:t>
                </a:r>
                <a:r>
                  <a:rPr lang="en-US" altLang="zh-CN" kern="0" dirty="0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(b) </a:t>
                </a:r>
                <a:r>
                  <a:rPr lang="zh-CN" altLang="zh-CN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对某个样本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𝐲</m:t>
                        </m:r>
                      </m:e>
                      <m:sub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∈</m:t>
                    </m:r>
                    <m:sSub>
                      <m:sSubPr>
                        <m:ctrlPr>
                          <a:rPr lang="zh-CN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zh-CN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，找出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zh-CN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类的子类中最大的判别函数</a:t>
                </a:r>
              </a:p>
              <a:p>
                <a:pPr lvl="1">
                  <a:lnSpc>
                    <a:spcPct val="120000"/>
                  </a:lnSpc>
                  <a:spcBef>
                    <a:spcPts val="6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b="1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𝛂</m:t>
                          </m:r>
                        </m:e>
                        <m:sub>
                          <m:r>
                            <a:rPr lang="en-US" altLang="zh-CN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𝑚</m:t>
                          </m:r>
                        </m:sup>
                      </m:sSubSup>
                      <m:r>
                        <a:rPr lang="en-US" altLang="zh-CN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altLang="zh-CN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𝑡</m:t>
                      </m:r>
                      <m:sSup>
                        <m:sSupPr>
                          <m:ctrlPr>
                            <a:rPr lang="zh-CN" altLang="zh-CN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zh-CN" altLang="zh-CN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=</m:t>
                      </m:r>
                      <m:limLow>
                        <m:limLowPr>
                          <m:ctrlPr>
                            <a:rPr lang="zh-CN" altLang="zh-CN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limLowPr>
                        <m:e>
                          <m:r>
                            <a:rPr lang="en-US" altLang="zh-CN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𝑚𝑎𝑥</m:t>
                          </m:r>
                        </m:e>
                        <m:lim>
                          <m:r>
                            <a:rPr lang="en-US" altLang="zh-CN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𝑙</m:t>
                          </m:r>
                          <m:r>
                            <a:rPr lang="en-US" altLang="zh-CN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=1,⋯,</m:t>
                          </m:r>
                          <m:sSub>
                            <m:sSubPr>
                              <m:ctrlPr>
                                <a:rPr lang="zh-CN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zh-CN" altLang="zh-CN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𝛂</m:t>
                              </m:r>
                            </m:e>
                            <m:sub>
                              <m:r>
                                <a:rPr lang="en-US" altLang="zh-CN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𝑡</m:t>
                          </m:r>
                          <m:sSup>
                            <m:sSupPr>
                              <m:ctrlPr>
                                <a:rPr lang="zh-CN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𝐲</m:t>
                              </m:r>
                            </m:e>
                            <m:sub>
                              <m:r>
                                <a:rPr lang="en-US" altLang="zh-CN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kern="0" dirty="0">
                  <a:solidFill>
                    <a:srgbClr val="000000"/>
                  </a:solidFill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lvl="1">
                  <a:spcBef>
                    <a:spcPts val="600"/>
                  </a:spcBef>
                  <a:buClr>
                    <a:srgbClr val="000000"/>
                  </a:buClr>
                </a:pPr>
                <a:r>
                  <a:rPr lang="zh-CN" altLang="en-US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             ① </a:t>
                </a:r>
                <a:r>
                  <a:rPr lang="zh-CN" altLang="zh-CN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若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b="1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𝛂</m:t>
                        </m:r>
                      </m:e>
                      <m:sub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𝑗</m:t>
                        </m:r>
                      </m:sub>
                      <m:sup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𝑚</m:t>
                        </m:r>
                      </m:sup>
                    </m:sSubSup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(</m:t>
                    </m:r>
                    <m:sSup>
                      <m:sSupPr>
                        <m:ctrlPr>
                          <a:rPr lang="zh-CN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)</m:t>
                        </m:r>
                      </m:e>
                      <m:sup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zh-CN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𝐲</m:t>
                        </m:r>
                      </m:e>
                      <m:sub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&gt;</m:t>
                    </m:r>
                    <m:sSubSup>
                      <m:sSubSupPr>
                        <m:ctrlPr>
                          <a:rPr lang="zh-CN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b="1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𝛂</m:t>
                        </m:r>
                      </m:e>
                      <m:sub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𝑙</m:t>
                        </m:r>
                      </m:sup>
                    </m:sSubSup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𝑡</m:t>
                    </m:r>
                    <m:sSup>
                      <m:sSupPr>
                        <m:ctrlPr>
                          <a:rPr lang="zh-CN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)</m:t>
                        </m:r>
                      </m:e>
                      <m:sup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zh-CN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𝐲</m:t>
                        </m:r>
                      </m:e>
                      <m:sub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zh-CN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∀</m:t>
                    </m:r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𝑖</m:t>
                    </m:r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=1,⋯,</m:t>
                    </m:r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𝑐</m:t>
                    </m:r>
                  </m:oMath>
                </a14:m>
                <a:r>
                  <a:rPr lang="zh-CN" altLang="zh-CN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𝑖</m:t>
                    </m:r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≠</m:t>
                    </m:r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𝑗</m:t>
                    </m:r>
                  </m:oMath>
                </a14:m>
                <a:r>
                  <a:rPr lang="zh-CN" altLang="zh-CN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𝑙</m:t>
                    </m:r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=1,⋯,</m:t>
                    </m:r>
                    <m:sSub>
                      <m:sSubPr>
                        <m:ctrlPr>
                          <a:rPr lang="zh-CN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𝑙</m:t>
                        </m:r>
                      </m:e>
                      <m:sub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, </a:t>
                </a:r>
                <a:r>
                  <a:rPr lang="zh-CN" altLang="zh-CN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则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b="1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𝛂</m:t>
                        </m:r>
                      </m:e>
                      <m:sub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𝑙</m:t>
                        </m:r>
                      </m:sup>
                    </m:sSubSup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𝑡</m:t>
                    </m:r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zh-CN" altLang="zh-CN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不变</a:t>
                </a:r>
                <a:endParaRPr lang="en-US" altLang="zh-CN" kern="0" dirty="0">
                  <a:solidFill>
                    <a:srgbClr val="000000"/>
                  </a:solidFill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lvl="1">
                  <a:spcBef>
                    <a:spcPts val="600"/>
                  </a:spcBef>
                  <a:buClr>
                    <a:srgbClr val="000000"/>
                  </a:buClr>
                </a:pPr>
                <a:r>
                  <a:rPr lang="zh-CN" altLang="en-US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             ② </a:t>
                </a:r>
                <a:r>
                  <a:rPr lang="zh-CN" altLang="zh-CN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若对某个</a:t>
                </a:r>
                <a14:m>
                  <m:oMath xmlns:m="http://schemas.openxmlformats.org/officeDocument/2006/math"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𝑖</m:t>
                    </m:r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≠</m:t>
                    </m:r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𝑗</m:t>
                    </m:r>
                  </m:oMath>
                </a14:m>
                <a:r>
                  <a:rPr lang="zh-CN" altLang="zh-CN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，</a:t>
                </a:r>
                <a:r>
                  <a:rPr lang="zh-CN" altLang="en-US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存在子类</a:t>
                </a:r>
                <a14:m>
                  <m:oMath xmlns:m="http://schemas.openxmlformats.org/officeDocument/2006/math"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𝑙</m:t>
                    </m:r>
                  </m:oMath>
                </a14:m>
                <a:r>
                  <a:rPr lang="zh-CN" altLang="zh-CN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，有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b="1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𝛂</m:t>
                        </m:r>
                      </m:e>
                      <m:sub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𝑗</m:t>
                        </m:r>
                      </m:sub>
                      <m:sup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𝑚</m:t>
                        </m:r>
                      </m:sup>
                    </m:sSubSup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𝑡</m:t>
                    </m:r>
                    <m:sSup>
                      <m:sSupPr>
                        <m:ctrlPr>
                          <a:rPr lang="zh-CN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)</m:t>
                        </m:r>
                      </m:e>
                      <m:sup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zh-CN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𝒚</m:t>
                        </m:r>
                      </m:e>
                      <m:sub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≤</m:t>
                    </m:r>
                    <m:sSubSup>
                      <m:sSubSupPr>
                        <m:ctrlPr>
                          <a:rPr lang="zh-CN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b="1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𝛂</m:t>
                        </m:r>
                      </m:e>
                      <m:sub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bSup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𝑡</m:t>
                    </m:r>
                    <m:sSup>
                      <m:sSupPr>
                        <m:ctrlPr>
                          <a:rPr lang="zh-CN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)</m:t>
                        </m:r>
                      </m:e>
                      <m:sup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zh-CN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𝐲</m:t>
                        </m:r>
                      </m:e>
                      <m:sub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，</a:t>
                </a:r>
                <a:r>
                  <a:rPr lang="zh-CN" altLang="zh-CN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𝐲</m:t>
                        </m:r>
                      </m:e>
                      <m:sub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zh-CN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被错分，</a:t>
                </a:r>
                <a:endParaRPr lang="en-US" altLang="zh-CN" kern="0" dirty="0">
                  <a:solidFill>
                    <a:srgbClr val="000000"/>
                  </a:solidFill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lvl="1">
                  <a:spcBef>
                    <a:spcPts val="600"/>
                  </a:spcBef>
                  <a:buClr>
                    <a:srgbClr val="000000"/>
                  </a:buClr>
                </a:pPr>
                <a:r>
                  <a:rPr lang="en-US" altLang="zh-CN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		</a:t>
                </a:r>
                <a:r>
                  <a:rPr lang="zh-CN" altLang="zh-CN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对其中最大者（记为</a:t>
                </a:r>
                <a14:m>
                  <m:oMath xmlns:m="http://schemas.openxmlformats.org/officeDocument/2006/math"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𝑖</m:t>
                    </m:r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zh-CN" altLang="zh-CN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）</a:t>
                </a:r>
                <a:r>
                  <a:rPr lang="zh-CN" altLang="en-US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，</a:t>
                </a:r>
                <a:r>
                  <a:rPr lang="zh-CN" altLang="zh-CN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修正：</a:t>
                </a:r>
                <a:endParaRPr lang="en-US" altLang="zh-CN" i="1" kern="0" dirty="0">
                  <a:solidFill>
                    <a:srgbClr val="000000"/>
                  </a:solidFill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lvl="1">
                  <a:lnSpc>
                    <a:spcPct val="150000"/>
                  </a:lnSpc>
                  <a:spcBef>
                    <a:spcPts val="6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b="1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𝛂</m:t>
                          </m:r>
                        </m:e>
                        <m:sub>
                          <m:r>
                            <a:rPr lang="en-US" altLang="zh-CN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𝑚</m:t>
                          </m:r>
                        </m:sup>
                      </m:sSubSup>
                      <m:d>
                        <m:dPr>
                          <m:ctrlPr>
                            <a:rPr lang="en-US" altLang="zh-CN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altLang="zh-CN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+1</m:t>
                          </m:r>
                        </m:e>
                      </m:d>
                      <m:r>
                        <a:rPr lang="en-US" altLang="zh-CN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zh-CN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b="1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𝛂</m:t>
                          </m:r>
                        </m:e>
                        <m:sub>
                          <m:r>
                            <a:rPr lang="en-US" altLang="zh-CN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𝑚</m:t>
                          </m:r>
                        </m:sup>
                      </m:sSubSup>
                      <m:d>
                        <m:dPr>
                          <m:ctrlPr>
                            <a:rPr lang="en-US" altLang="zh-CN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altLang="zh-CN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zh-CN" altLang="zh-CN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1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𝐲</m:t>
                          </m:r>
                        </m:e>
                        <m:sub>
                          <m:r>
                            <a:rPr lang="en-US" altLang="zh-CN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zh-CN" i="1" kern="0" dirty="0">
                  <a:solidFill>
                    <a:srgbClr val="000000"/>
                  </a:solidFill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lvl="1">
                  <a:lnSpc>
                    <a:spcPct val="150000"/>
                  </a:lnSpc>
                  <a:spcBef>
                    <a:spcPts val="6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b="1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𝛂</m:t>
                          </m:r>
                        </m:e>
                        <m:sub>
                          <m:r>
                            <a:rPr lang="en-US" altLang="zh-CN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𝑛</m:t>
                          </m:r>
                        </m:sup>
                      </m:sSubSup>
                      <m:r>
                        <a:rPr lang="en-US" altLang="zh-CN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altLang="zh-CN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altLang="zh-CN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+1)=</m:t>
                      </m:r>
                      <m:sSubSup>
                        <m:sSubSupPr>
                          <m:ctrlPr>
                            <a:rPr lang="zh-CN" altLang="zh-CN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b="1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𝛂</m:t>
                          </m:r>
                        </m:e>
                        <m:sub>
                          <m:r>
                            <a:rPr lang="en-US" altLang="zh-CN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𝑛</m:t>
                          </m:r>
                        </m:sup>
                      </m:sSubSup>
                      <m:r>
                        <a:rPr lang="en-US" altLang="zh-CN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altLang="zh-CN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altLang="zh-CN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)−</m:t>
                      </m:r>
                      <m:sSub>
                        <m:sSubPr>
                          <m:ctrlPr>
                            <a:rPr lang="zh-CN" altLang="zh-CN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zh-CN" altLang="zh-CN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1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𝐲</m:t>
                          </m:r>
                        </m:e>
                        <m:sub>
                          <m:r>
                            <a:rPr lang="en-US" altLang="zh-CN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zh-CN" kern="0" dirty="0">
                  <a:solidFill>
                    <a:schemeClr val="bg2"/>
                  </a:solidFill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lvl="1">
                  <a:spcBef>
                    <a:spcPts val="600"/>
                  </a:spcBef>
                  <a:buClr>
                    <a:srgbClr val="000000"/>
                  </a:buClr>
                </a:pPr>
                <a:r>
                  <a:rPr lang="en-US" altLang="zh-CN" kern="0" dirty="0">
                    <a:solidFill>
                      <a:schemeClr val="bg2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      </a:t>
                </a:r>
                <a:r>
                  <a:rPr lang="en-US" altLang="zh-CN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    </a:t>
                </a:r>
                <a:r>
                  <a:rPr lang="en-US" altLang="zh-CN" kern="0" dirty="0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(c) </a:t>
                </a:r>
                <a:r>
                  <a:rPr lang="zh-CN" altLang="zh-CN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对下一个样本重复</a:t>
                </a:r>
                <a:r>
                  <a:rPr lang="en-US" altLang="zh-CN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 (</a:t>
                </a:r>
                <a:r>
                  <a:rPr lang="en-US" altLang="zh-CN" kern="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b</a:t>
                </a:r>
                <a:r>
                  <a:rPr lang="en-US" altLang="zh-CN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)</a:t>
                </a:r>
                <a:r>
                  <a:rPr lang="zh-CN" altLang="zh-CN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，直到收敛</a:t>
                </a:r>
                <a:endParaRPr lang="en-US" altLang="zh-CN" kern="0" dirty="0">
                  <a:solidFill>
                    <a:srgbClr val="000000"/>
                  </a:solidFill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15F4FD95-E272-409E-B054-C5E68CB830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548680"/>
                <a:ext cx="11593288" cy="5687391"/>
              </a:xfrm>
              <a:prstGeom prst="rect">
                <a:avLst/>
              </a:prstGeom>
              <a:blipFill>
                <a:blip r:embed="rId2"/>
                <a:stretch>
                  <a:fillRect t="-1179" b="-1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B1EAB24B-9A9A-4149-8DB1-980735B5ADE7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986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323A726C-0125-47FD-BF97-B5B1C6C352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44588" y="404664"/>
            <a:ext cx="9502824" cy="936104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6.3  </a:t>
            </a:r>
            <a:r>
              <a:rPr lang="zh-CN" altLang="en-US" sz="40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二次判别函数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BDD530AF-AC3F-49B5-A314-7049049FF237}"/>
                  </a:ext>
                </a:extLst>
              </p:cNvPr>
              <p:cNvSpPr/>
              <p:nvPr/>
            </p:nvSpPr>
            <p:spPr>
              <a:xfrm>
                <a:off x="461374" y="1412776"/>
                <a:ext cx="11269252" cy="3881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indent="-342900">
                  <a:spcBef>
                    <a:spcPts val="12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800" kern="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Arial" panose="020B0604020202020204" pitchFamily="34" charset="0"/>
                  </a:rPr>
                  <a:t>一种常用的固定函数类型的分类方法</a:t>
                </a:r>
                <a:endParaRPr lang="en-US" altLang="zh-CN" sz="2800" kern="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114300" lvl="1" algn="ctr">
                  <a:spcBef>
                    <a:spcPts val="1200"/>
                  </a:spcBef>
                  <a:buClr>
                    <a:srgbClr val="000000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Sup>
                      <m:sSubSupPr>
                        <m:ctrlPr>
                          <a:rPr lang="zh-CN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zh-CN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zh-CN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zh-CN" altLang="zh-CN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∑</m:t>
                            </m:r>
                          </m:e>
                        </m:acc>
                      </m:e>
                      <m:sub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kern="0" dirty="0">
                    <a:solidFill>
                      <a:srgbClr val="000000"/>
                    </a:solidFill>
                    <a:latin typeface="+mj-lt"/>
                    <a:ea typeface="黑体" panose="02010609060101010101" pitchFamily="49" charset="-122"/>
                    <a:cs typeface="Arial" panose="020B0604020202020204" pitchFamily="34" charset="0"/>
                  </a:rPr>
                  <a:t>，</a:t>
                </a:r>
                <a:r>
                  <a:rPr lang="en-US" altLang="zh-CN" kern="0" dirty="0">
                    <a:solidFill>
                      <a:srgbClr val="000000"/>
                    </a:solidFill>
                    <a:latin typeface="+mj-lt"/>
                    <a:ea typeface="黑体" panose="02010609060101010101" pitchFamily="49" charset="-122"/>
                    <a:cs typeface="Arial" panose="020B060402020202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=1,2</m:t>
                    </m:r>
                  </m:oMath>
                </a14:m>
                <a:endParaRPr lang="en-US" altLang="zh-CN" kern="0" dirty="0">
                  <a:solidFill>
                    <a:srgbClr val="000000"/>
                  </a:solidFill>
                  <a:latin typeface="+mj-lt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lvl="1">
                  <a:spcBef>
                    <a:spcPts val="12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altLang="zh-CN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zh-CN" altLang="zh-CN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zh-CN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zh-CN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kern="0" dirty="0">
                  <a:solidFill>
                    <a:srgbClr val="000000"/>
                  </a:solidFill>
                  <a:latin typeface="+mj-lt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lvl="1">
                  <a:spcBef>
                    <a:spcPts val="12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𝛴</m:t>
                              </m:r>
                            </m:e>
                          </m:acc>
                        </m:e>
                        <m:sub>
                          <m:r>
                            <a:rPr lang="en-US" altLang="zh-CN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zh-CN" altLang="zh-CN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zh-CN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  <m:e>
                          <m:r>
                            <a:rPr lang="en-US" altLang="zh-CN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zh-CN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zh-CN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zh-CN" kern="0" dirty="0">
                  <a:solidFill>
                    <a:srgbClr val="000000"/>
                  </a:solidFill>
                  <a:latin typeface="+mj-lt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lvl="1" indent="-342900">
                  <a:spcBef>
                    <a:spcPts val="12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zh-CN" altLang="zh-CN" sz="2800" kern="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Arial" panose="020B0604020202020204" pitchFamily="34" charset="0"/>
                  </a:rPr>
                  <a:t>适用于两类分布较成团的情况</a:t>
                </a:r>
                <a:r>
                  <a:rPr lang="zh-CN" altLang="en-US" sz="2800" kern="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Arial" panose="020B0604020202020204" pitchFamily="34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800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sz="2800" kern="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Arial" panose="020B0604020202020204" pitchFamily="34" charset="0"/>
                  </a:rPr>
                  <a:t>阈值，控制决策椭球大小</a:t>
                </a:r>
                <a:endParaRPr lang="en-US" altLang="zh-CN" sz="2800" kern="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BDD530AF-AC3F-49B5-A314-7049049FF2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74" y="1412776"/>
                <a:ext cx="11269252" cy="3881960"/>
              </a:xfrm>
              <a:prstGeom prst="rect">
                <a:avLst/>
              </a:prstGeom>
              <a:blipFill>
                <a:blip r:embed="rId2"/>
                <a:stretch>
                  <a:fillRect t="-1727" b="-14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29F3D7F4-4286-42DF-AA72-79DA4EDF860E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601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323A726C-0125-47FD-BF97-B5B1C6C352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44588" y="404664"/>
            <a:ext cx="9502824" cy="11430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6.4  </a:t>
            </a:r>
            <a:r>
              <a:rPr lang="zh-CN" altLang="en-US" sz="40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多层感知器神经网络</a:t>
            </a:r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BDD530AF-AC3F-49B5-A314-7049049FF237}"/>
              </a:ext>
            </a:extLst>
          </p:cNvPr>
          <p:cNvSpPr/>
          <p:nvPr/>
        </p:nvSpPr>
        <p:spPr>
          <a:xfrm>
            <a:off x="731404" y="1700808"/>
            <a:ext cx="1072919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342900">
              <a:spcBef>
                <a:spcPts val="120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CN" altLang="en-US" sz="28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采用不同的数学模型就得到不同的神经网络方法</a:t>
            </a:r>
            <a:endParaRPr lang="en-US" altLang="zh-CN" sz="2800" kern="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 indent="-342900">
              <a:spcBef>
                <a:spcPts val="120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CN" altLang="en-US" sz="28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多层感知器（</a:t>
            </a:r>
            <a:r>
              <a:rPr lang="en-US" altLang="zh-CN" sz="2800" kern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multi-layer perceptron — MLP</a:t>
            </a:r>
            <a:r>
              <a:rPr lang="zh-CN" altLang="en-US" sz="28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）具有学习任意复杂的非线性映射的能力</a:t>
            </a:r>
            <a:endParaRPr lang="en-US" altLang="zh-CN" sz="2800" kern="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 indent="-342900">
              <a:spcBef>
                <a:spcPts val="120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CN" altLang="en-US" sz="28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多层感知器可看作一种通用的非线性分类器设计方法</a:t>
            </a:r>
          </a:p>
          <a:p>
            <a:pPr marL="114300" lvl="1">
              <a:spcBef>
                <a:spcPts val="1200"/>
              </a:spcBef>
              <a:buClr>
                <a:srgbClr val="000000"/>
              </a:buClr>
            </a:pPr>
            <a:endParaRPr lang="zh-CN" altLang="en-US" kern="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D9F1141-1441-49DF-B55C-2394A2EEFD64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223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9FFC77-7FA6-4BC8-83EA-ED48C2DE4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13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257D45-A8F8-4985-B16A-28DE893D07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44588" y="404664"/>
            <a:ext cx="9502824" cy="864096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6.4.1  </a:t>
            </a:r>
            <a:r>
              <a:rPr lang="zh-CN" altLang="en-US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神经元与感知机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A4EAB74-62BC-4AAB-B332-DBE6107452BE}"/>
              </a:ext>
            </a:extLst>
          </p:cNvPr>
          <p:cNvSpPr/>
          <p:nvPr/>
        </p:nvSpPr>
        <p:spPr>
          <a:xfrm>
            <a:off x="551384" y="1484784"/>
            <a:ext cx="11017224" cy="997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342900">
              <a:spcBef>
                <a:spcPts val="120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CN" altLang="en-US" sz="2800" kern="0" dirty="0">
                <a:solidFill>
                  <a:srgbClr val="00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神经元</a:t>
            </a:r>
            <a:r>
              <a:rPr lang="zh-CN" altLang="zh-CN" sz="2800" dirty="0">
                <a:solidFill>
                  <a:schemeClr val="bg2"/>
                </a:solidFill>
                <a:ea typeface="黑体" panose="02010609060101010101" pitchFamily="49" charset="-122"/>
              </a:rPr>
              <a:t>（</a:t>
            </a:r>
            <a:r>
              <a:rPr lang="en-US" altLang="zh-CN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neuron</a:t>
            </a:r>
            <a:r>
              <a:rPr lang="zh-CN" altLang="zh-CN" sz="2800" dirty="0">
                <a:solidFill>
                  <a:schemeClr val="bg2"/>
                </a:solidFill>
                <a:ea typeface="黑体" panose="02010609060101010101" pitchFamily="49" charset="-122"/>
              </a:rPr>
              <a:t>）</a:t>
            </a:r>
            <a:endParaRPr lang="en-US" altLang="zh-CN" sz="2800" kern="0" dirty="0">
              <a:solidFill>
                <a:srgbClr val="000000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–"/>
            </a:pPr>
            <a:r>
              <a:rPr lang="zh-CN" altLang="en-US" dirty="0">
                <a:solidFill>
                  <a:schemeClr val="bg2"/>
                </a:solidFill>
                <a:ea typeface="黑体" panose="02010609060101010101" pitchFamily="49" charset="-122"/>
              </a:rPr>
              <a:t>细胞体（</a:t>
            </a:r>
            <a:r>
              <a:rPr lang="en-US" altLang="zh-CN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cell body</a:t>
            </a:r>
            <a:r>
              <a:rPr lang="zh-CN" altLang="en-US" dirty="0">
                <a:solidFill>
                  <a:schemeClr val="bg2"/>
                </a:solidFill>
                <a:ea typeface="黑体" panose="02010609060101010101" pitchFamily="49" charset="-122"/>
              </a:rPr>
              <a:t>）、</a:t>
            </a:r>
            <a:r>
              <a:rPr lang="zh-CN" altLang="zh-CN" dirty="0">
                <a:solidFill>
                  <a:schemeClr val="bg2"/>
                </a:solidFill>
                <a:ea typeface="黑体" panose="02010609060101010101" pitchFamily="49" charset="-122"/>
              </a:rPr>
              <a:t>树突（</a:t>
            </a:r>
            <a:r>
              <a:rPr lang="en-US" altLang="zh-CN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dendrites</a:t>
            </a:r>
            <a:r>
              <a:rPr lang="zh-CN" altLang="zh-CN" dirty="0">
                <a:solidFill>
                  <a:schemeClr val="bg2"/>
                </a:solidFill>
                <a:ea typeface="黑体" panose="02010609060101010101" pitchFamily="49" charset="-122"/>
              </a:rPr>
              <a:t>）、轴突（</a:t>
            </a:r>
            <a:r>
              <a:rPr lang="en-US" altLang="zh-CN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axon</a:t>
            </a:r>
            <a:r>
              <a:rPr lang="zh-CN" altLang="zh-CN" dirty="0">
                <a:solidFill>
                  <a:schemeClr val="bg2"/>
                </a:solidFill>
                <a:ea typeface="黑体" panose="02010609060101010101" pitchFamily="49" charset="-122"/>
              </a:rPr>
              <a:t>）、突触（</a:t>
            </a:r>
            <a:r>
              <a:rPr lang="en-US" altLang="zh-CN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synapse</a:t>
            </a:r>
            <a:r>
              <a:rPr lang="zh-CN" altLang="zh-CN" dirty="0">
                <a:solidFill>
                  <a:schemeClr val="bg2"/>
                </a:solidFill>
                <a:ea typeface="黑体" panose="02010609060101010101" pitchFamily="49" charset="-122"/>
              </a:rPr>
              <a:t>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4D0236-F5C4-403C-B7E0-AB845F1ED3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3068960"/>
            <a:ext cx="9143900" cy="225787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8B4E3AF-2841-4CFF-A8AB-DF2BC1F14627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407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977E438-3DF2-4F6D-AE15-8FD15F62F1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2470827"/>
            <a:ext cx="4638861" cy="3777573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3B1778-40F6-4DE7-9556-1FC144FA4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14</a:t>
            </a:fld>
            <a:endParaRPr lang="en-US" altLang="zh-CN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666A70C-1C50-43A8-928B-0D36ADCC5F84}"/>
                  </a:ext>
                </a:extLst>
              </p:cNvPr>
              <p:cNvSpPr/>
              <p:nvPr/>
            </p:nvSpPr>
            <p:spPr>
              <a:xfrm>
                <a:off x="551384" y="863426"/>
                <a:ext cx="7596844" cy="25655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indent="-342900">
                  <a:spcBef>
                    <a:spcPts val="12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zh-CN" altLang="zh-CN" sz="2800" kern="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基本的神经元模型</a:t>
                </a:r>
                <a:r>
                  <a:rPr lang="zh-CN" altLang="en-US" sz="2800" kern="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：</a:t>
                </a:r>
                <a:endParaRPr lang="en-US" altLang="zh-CN" kern="0" dirty="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742950" lvl="1" indent="-285750">
                  <a:lnSpc>
                    <a:spcPct val="120000"/>
                  </a:lnSpc>
                  <a:spcBef>
                    <a:spcPct val="200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–"/>
                </a:pPr>
                <a:r>
                  <a:rPr lang="en-US" altLang="zh-CN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McCulloch-Pitts Model </a:t>
                </a:r>
                <a:r>
                  <a:rPr lang="en-US" altLang="zh-CN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</a:rPr>
                  <a:t>(</a:t>
                </a:r>
                <a:r>
                  <a:rPr lang="en-US" altLang="zh-CN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1943</a:t>
                </a:r>
                <a:r>
                  <a:rPr lang="en-US" altLang="zh-CN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</a:rPr>
                  <a:t>)</a:t>
                </a:r>
              </a:p>
              <a:p>
                <a:pPr marL="742950" lvl="1" indent="-285750">
                  <a:lnSpc>
                    <a:spcPct val="120000"/>
                  </a:lnSpc>
                  <a:spcBef>
                    <a:spcPct val="200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–"/>
                </a:pPr>
                <a:r>
                  <a:rPr lang="zh-CN" altLang="en-US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</a:rPr>
                  <a:t>阈值逻辑单元</a:t>
                </a:r>
                <a:r>
                  <a:rPr lang="en-US" altLang="zh-CN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</a:rPr>
                  <a:t>(</a:t>
                </a:r>
                <a:r>
                  <a:rPr lang="en-US" altLang="zh-CN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Threshold Logic Unit,</a:t>
                </a:r>
                <a:r>
                  <a:rPr lang="zh-CN" altLang="en-US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TLU</a:t>
                </a:r>
                <a:r>
                  <a:rPr lang="en-US" altLang="zh-CN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</a:rPr>
                  <a:t>) </a:t>
                </a:r>
                <a:endParaRPr lang="en-US" altLang="zh-CN" i="1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</a:endParaRPr>
              </a:p>
              <a:p>
                <a:pPr lvl="1">
                  <a:spcBef>
                    <a:spcPct val="200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l-GR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fName>
                        <m:e>
                          <m: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nary>
                        <m:naryPr>
                          <m:chr m:val="∑"/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zh-CN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666A70C-1C50-43A8-928B-0D36ADCC5F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863426"/>
                <a:ext cx="7596844" cy="2565574"/>
              </a:xfrm>
              <a:prstGeom prst="rect">
                <a:avLst/>
              </a:prstGeom>
              <a:blipFill>
                <a:blip r:embed="rId3"/>
                <a:stretch>
                  <a:fillRect t="-33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E0D40C98-AFCD-46CD-B652-EBF615C47771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971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9FFC77-7FA6-4BC8-83EA-ED48C2DE4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15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257D45-A8F8-4985-B16A-28DE893D07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44588" y="404664"/>
            <a:ext cx="9502824" cy="864568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6.4.2  </a:t>
            </a:r>
            <a:r>
              <a:rPr lang="zh-CN" altLang="en-US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用多个感知器实现非线性分类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A4EAB74-62BC-4AAB-B332-DBE6107452BE}"/>
              </a:ext>
            </a:extLst>
          </p:cNvPr>
          <p:cNvSpPr/>
          <p:nvPr/>
        </p:nvSpPr>
        <p:spPr>
          <a:xfrm>
            <a:off x="407369" y="1811236"/>
            <a:ext cx="4896543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342900">
              <a:spcBef>
                <a:spcPts val="60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CN" altLang="en-US" sz="2800" kern="0" dirty="0">
                <a:solidFill>
                  <a:srgbClr val="00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单个感知器神经元无法解决非线性问题</a:t>
            </a:r>
            <a:endParaRPr lang="en-US" altLang="zh-CN" sz="2800" kern="0" dirty="0">
              <a:solidFill>
                <a:srgbClr val="000000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 indent="-342900">
              <a:spcBef>
                <a:spcPts val="60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altLang="zh-CN" sz="2800" kern="0" dirty="0">
              <a:solidFill>
                <a:srgbClr val="000000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 indent="-342900">
              <a:spcBef>
                <a:spcPts val="60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2"/>
                </a:solidFill>
                <a:ea typeface="黑体" panose="02010609060101010101" pitchFamily="49" charset="-122"/>
              </a:rPr>
              <a:t>多个神经元分层组合实现复杂的空间形状分割</a:t>
            </a:r>
            <a:endParaRPr lang="en-US" altLang="zh-CN" sz="2800" dirty="0">
              <a:solidFill>
                <a:schemeClr val="bg2"/>
              </a:solidFill>
              <a:ea typeface="黑体" panose="02010609060101010101" pitchFamily="49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051A37F-1C05-4E10-951E-D57874F2B9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143" y="1293757"/>
            <a:ext cx="5544616" cy="522135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AE7E8B0-7493-4927-BC9D-597382B93EF0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105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A4EAB74-62BC-4AAB-B332-DBE6107452BE}"/>
                  </a:ext>
                </a:extLst>
              </p:cNvPr>
              <p:cNvSpPr/>
              <p:nvPr/>
            </p:nvSpPr>
            <p:spPr>
              <a:xfrm>
                <a:off x="731404" y="620688"/>
                <a:ext cx="10729192" cy="21332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indent="-342900">
                  <a:spcBef>
                    <a:spcPts val="12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800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对于任意复杂形状的分类区域，总可以用多个神经元组成一定的层次结构来实现分类</a:t>
                </a:r>
                <a:endParaRPr lang="en-US" altLang="zh-CN" sz="2800" kern="0" dirty="0">
                  <a:solidFill>
                    <a:srgbClr val="000000"/>
                  </a:solidFill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114300" lvl="1">
                  <a:spcBef>
                    <a:spcPts val="12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nary>
                                <m:naryPr>
                                  <m:chr m:val="∑"/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zh-CN" altLang="zh-CN" i="1" smtClean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l-GR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fName>
                            <m:e>
                              <m: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nary>
                            <m:naryPr>
                              <m:chr m:val="∑"/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kern="0" dirty="0">
                  <a:solidFill>
                    <a:srgbClr val="000000"/>
                  </a:solidFill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A4EAB74-62BC-4AAB-B332-DBE6107452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04" y="620688"/>
                <a:ext cx="10729192" cy="2133213"/>
              </a:xfrm>
              <a:prstGeom prst="rect">
                <a:avLst/>
              </a:prstGeom>
              <a:blipFill>
                <a:blip r:embed="rId2"/>
                <a:stretch>
                  <a:fillRect t="-3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4FF4B49F-53C3-4420-B2E5-804A71982F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2636912"/>
            <a:ext cx="7518571" cy="399371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8AAA4C2-377E-4D96-8BAD-00AE24E0A280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599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6257D45-A8F8-4985-B16A-28DE893D07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44588" y="404664"/>
            <a:ext cx="9502824" cy="864096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6.4.3  </a:t>
            </a:r>
            <a:r>
              <a:rPr lang="zh-CN" altLang="en-US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反向传播算法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A4EAB74-62BC-4AAB-B332-DBE6107452BE}"/>
                  </a:ext>
                </a:extLst>
              </p:cNvPr>
              <p:cNvSpPr/>
              <p:nvPr/>
            </p:nvSpPr>
            <p:spPr>
              <a:xfrm>
                <a:off x="1145450" y="1502315"/>
                <a:ext cx="9901100" cy="1223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indent="-342900">
                  <a:spcBef>
                    <a:spcPts val="12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800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利用</a:t>
                </a:r>
                <a:r>
                  <a:rPr lang="en-US" altLang="zh-CN" sz="2800" kern="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Sigmoid</a:t>
                </a:r>
                <a:r>
                  <a:rPr lang="zh-CN" altLang="en-US" sz="2800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函数代替感知器中的阈值函数来构建神经网络：</a:t>
                </a:r>
                <a:endParaRPr lang="en-US" altLang="zh-CN" sz="2800" kern="0" dirty="0">
                  <a:solidFill>
                    <a:srgbClr val="000000"/>
                  </a:solidFill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114300" lvl="1">
                  <a:spcBef>
                    <a:spcPts val="12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zh-CN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zh-CN" kern="0" dirty="0">
                              <a:solidFill>
                                <a:srgbClr val="000000"/>
                              </a:solidFill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altLang="zh-CN" kern="0" dirty="0">
                  <a:solidFill>
                    <a:srgbClr val="000000"/>
                  </a:solidFill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A4EAB74-62BC-4AAB-B332-DBE6107452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450" y="1502315"/>
                <a:ext cx="9901100" cy="1223284"/>
              </a:xfrm>
              <a:prstGeom prst="rect">
                <a:avLst/>
              </a:prstGeom>
              <a:blipFill>
                <a:blip r:embed="rId2"/>
                <a:stretch>
                  <a:fillRect t="-6468" r="-33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BECA8214-127E-4F3F-8C74-43A19A7E5F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31608"/>
            <a:ext cx="5582655" cy="24053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4075C3E-53B0-4C42-B584-8BEB178F8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3310330"/>
            <a:ext cx="4536504" cy="257940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3D0A331-783C-42D8-9694-D5427E5C2608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873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A4EAB74-62BC-4AAB-B332-DBE6107452BE}"/>
              </a:ext>
            </a:extLst>
          </p:cNvPr>
          <p:cNvSpPr/>
          <p:nvPr/>
        </p:nvSpPr>
        <p:spPr>
          <a:xfrm>
            <a:off x="911982" y="764704"/>
            <a:ext cx="10368036" cy="1514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342900">
              <a:spcBef>
                <a:spcPts val="120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CN" altLang="en-US" sz="2800" kern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多层感知器（</a:t>
            </a:r>
            <a:r>
              <a:rPr lang="en-US" altLang="zh-CN" sz="2800" kern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multi layer perceptron</a:t>
            </a:r>
            <a:r>
              <a:rPr lang="zh-CN" altLang="en-US" sz="2800" kern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 sz="2800" kern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MLP</a:t>
            </a:r>
            <a:r>
              <a:rPr lang="zh-CN" altLang="en-US" sz="2800" kern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）网络：  </a:t>
            </a:r>
            <a:endParaRPr lang="en-US" altLang="zh-CN" sz="2800" kern="0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–"/>
            </a:pPr>
            <a:r>
              <a:rPr lang="zh-CN" altLang="en-US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是一种可普遍适用的非线性学习机器，能够实现任意复杂的函数映射</a:t>
            </a:r>
            <a:endParaRPr lang="en-US" altLang="zh-CN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–"/>
            </a:pPr>
            <a:r>
              <a:rPr lang="zh-CN" altLang="en-US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采用反向传播</a:t>
            </a:r>
            <a:r>
              <a:rPr lang="en-US" altLang="zh-CN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</a:t>
            </a:r>
            <a:r>
              <a:rPr lang="en-US" altLang="zh-CN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 Propagation)</a:t>
            </a:r>
            <a:r>
              <a:rPr lang="zh-CN" altLang="en-US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算法训练权值</a:t>
            </a:r>
            <a:endParaRPr lang="en-US" altLang="zh-CN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486396D-43FC-4D70-BBAD-FFB33E2765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469" y="2711719"/>
            <a:ext cx="6265062" cy="311671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850013D-F716-45D9-BA8A-349598565CF9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616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A4EAB74-62BC-4AAB-B332-DBE6107452BE}"/>
                  </a:ext>
                </a:extLst>
              </p:cNvPr>
              <p:cNvSpPr/>
              <p:nvPr/>
            </p:nvSpPr>
            <p:spPr>
              <a:xfrm>
                <a:off x="479376" y="490599"/>
                <a:ext cx="11233248" cy="54220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indent="-342900">
                  <a:spcBef>
                    <a:spcPts val="12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</a:rPr>
                  <a:t>BP</a:t>
                </a:r>
                <a:r>
                  <a:rPr lang="zh-C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</a:rPr>
                  <a:t>算法：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</a:endParaRPr>
              </a:p>
              <a:p>
                <a:pPr marL="571500" lvl="2">
                  <a:spcBef>
                    <a:spcPts val="1200"/>
                  </a:spcBef>
                  <a:buClr>
                    <a:srgbClr val="000000"/>
                  </a:buClr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</a:rPr>
                  <a:t>目标函数是均方误差，采用梯度下降法通过调整各层的权值求目标函数最小化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</a:endParaRPr>
              </a:p>
              <a:p>
                <a:pPr lvl="1" indent="-342900">
                  <a:spcBef>
                    <a:spcPts val="12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endParaRPr lang="en-US" altLang="zh-CN" sz="2800" kern="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lvl="1" indent="-342900">
                  <a:spcBef>
                    <a:spcPts val="12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endParaRPr lang="en-US" altLang="zh-CN" sz="2800" kern="0" dirty="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914400" lvl="1" indent="-457200">
                  <a:lnSpc>
                    <a:spcPct val="120000"/>
                  </a:lnSpc>
                  <a:spcBef>
                    <a:spcPct val="20000"/>
                  </a:spcBef>
                  <a:buClr>
                    <a:srgbClr val="000000"/>
                  </a:buClr>
                  <a:buFontTx/>
                  <a:buAutoNum type="arabicParenBoth"/>
                </a:pPr>
                <a:endParaRPr lang="en-US" altLang="zh-CN" sz="20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</a:endParaRPr>
              </a:p>
              <a:p>
                <a:pPr marL="914400" lvl="1" indent="-457200">
                  <a:lnSpc>
                    <a:spcPct val="120000"/>
                  </a:lnSpc>
                  <a:spcBef>
                    <a:spcPct val="20000"/>
                  </a:spcBef>
                  <a:buClr>
                    <a:srgbClr val="000000"/>
                  </a:buClr>
                  <a:buFontTx/>
                  <a:buAutoNum type="arabicParenBoth"/>
                </a:pPr>
                <a:endParaRPr lang="en-US" altLang="zh-CN" sz="20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</a:endParaRPr>
              </a:p>
              <a:p>
                <a:pPr marL="914400" lvl="1" indent="-457200">
                  <a:lnSpc>
                    <a:spcPct val="120000"/>
                  </a:lnSpc>
                  <a:spcBef>
                    <a:spcPct val="20000"/>
                  </a:spcBef>
                  <a:buClr>
                    <a:srgbClr val="000000"/>
                  </a:buClr>
                  <a:buFontTx/>
                  <a:buAutoNum type="arabicParenBoth"/>
                </a:pPr>
                <a:endParaRPr lang="en-US" altLang="zh-CN" sz="20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</a:endParaRPr>
              </a:p>
              <a:p>
                <a:pPr lvl="1">
                  <a:lnSpc>
                    <a:spcPct val="120000"/>
                  </a:lnSpc>
                  <a:spcBef>
                    <a:spcPct val="20000"/>
                  </a:spcBef>
                  <a:buClr>
                    <a:srgbClr val="000000"/>
                  </a:buClr>
                </a:pPr>
                <a:endParaRPr lang="en-US" altLang="zh-CN" sz="20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</a:endParaRPr>
              </a:p>
              <a:p>
                <a:pPr marL="914400" lvl="1" indent="-457200">
                  <a:lnSpc>
                    <a:spcPct val="120000"/>
                  </a:lnSpc>
                  <a:spcBef>
                    <a:spcPct val="20000"/>
                  </a:spcBef>
                  <a:buClr>
                    <a:srgbClr val="000000"/>
                  </a:buClr>
                  <a:buFontTx/>
                  <a:buAutoNum type="arabicParenBoth"/>
                </a:pPr>
                <a:r>
                  <a:rPr lang="zh-CN" altLang="en-US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</a:rPr>
                  <a:t>用小随机数进行权值初始化，设训练时间</a:t>
                </a:r>
                <a:r>
                  <a:rPr lang="en-US" altLang="zh-CN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</a:rPr>
                  <a:t>t=0</a:t>
                </a:r>
              </a:p>
              <a:p>
                <a:pPr marL="914400" lvl="1" indent="-457200">
                  <a:lnSpc>
                    <a:spcPct val="120000"/>
                  </a:lnSpc>
                  <a:spcBef>
                    <a:spcPct val="20000"/>
                  </a:spcBef>
                  <a:buClr>
                    <a:srgbClr val="000000"/>
                  </a:buClr>
                  <a:buFontTx/>
                  <a:buAutoNum type="arabicParenBoth"/>
                </a:pPr>
                <a:r>
                  <a:rPr lang="zh-CN" altLang="zh-CN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</a:rPr>
                  <a:t>给出一个训练样本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lang="zh-CN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</a:rPr>
                  <a:t> </a:t>
                </a:r>
                <a:r>
                  <a:rPr lang="zh-CN" altLang="zh-CN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</a:rPr>
                  <a:t>和期望输出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lang="zh-CN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altLang="zh-CN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A4EAB74-62BC-4AAB-B332-DBE6107452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490599"/>
                <a:ext cx="11233248" cy="5422062"/>
              </a:xfrm>
              <a:prstGeom prst="rect">
                <a:avLst/>
              </a:prstGeom>
              <a:blipFill>
                <a:blip r:embed="rId2"/>
                <a:stretch>
                  <a:fillRect t="-1461" b="-1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E17F7C3E-F7C0-4A1D-8714-4B8CE1BCB5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236" y="1789930"/>
            <a:ext cx="6264696" cy="282339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AF65C36-9ABE-4CFF-9E7A-AB4F912B21B5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553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1670943"/>
            <a:ext cx="7772400" cy="1470025"/>
          </a:xfrm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6</a:t>
            </a:r>
            <a:r>
              <a:rPr lang="zh-CN" altLang="en-US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章 典型的非线性分类器</a:t>
            </a:r>
            <a:endParaRPr lang="en-US" altLang="zh-CN" sz="3600" dirty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243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1131272-AF3B-486E-8D35-82762C2A6028}" type="slidenum">
              <a:rPr lang="en-US" altLang="zh-CN">
                <a:solidFill>
                  <a:srgbClr val="000000"/>
                </a:solidFill>
              </a:rPr>
              <a:pPr/>
              <a:t>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2D3CD22-C2E1-4FD1-AA3F-CB6D98A923B9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174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A4EAB74-62BC-4AAB-B332-DBE6107452BE}"/>
                  </a:ext>
                </a:extLst>
              </p:cNvPr>
              <p:cNvSpPr/>
              <p:nvPr/>
            </p:nvSpPr>
            <p:spPr>
              <a:xfrm>
                <a:off x="335360" y="404664"/>
                <a:ext cx="10981220" cy="62108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20000"/>
                  </a:lnSpc>
                  <a:spcBef>
                    <a:spcPct val="20000"/>
                  </a:spcBef>
                  <a:buClr>
                    <a:srgbClr val="000000"/>
                  </a:buClr>
                </a:pPr>
                <a:r>
                  <a:rPr lang="en-US" altLang="zh-CN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(3) </a:t>
                </a:r>
                <a:r>
                  <a:rPr lang="zh-CN" altLang="zh-CN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计算在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zh-CN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输入下的实际输出</a:t>
                </a:r>
                <a:r>
                  <a:rPr lang="en-US" altLang="zh-CN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:</a:t>
                </a:r>
              </a:p>
              <a:p>
                <a:pPr lvl="1">
                  <a:spcBef>
                    <a:spcPct val="200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𝑠𝑟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</m:e>
                      </m:nary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=2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nary>
                        </m:e>
                      </m:d>
                      <m:r>
                        <a:rPr lang="en-US" altLang="zh-CN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,⋯,</m:t>
                      </m:r>
                      <m:r>
                        <m:rPr>
                          <m:sty m:val="p"/>
                        </m:rPr>
                        <a:rPr lang="en-US" altLang="zh-CN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lang="en-US" altLang="zh-CN" dirty="0">
                  <a:solidFill>
                    <a:schemeClr val="bg2"/>
                  </a:solidFill>
                  <a:ea typeface="黑体" panose="02010609060101010101" pitchFamily="49" charset="-122"/>
                </a:endParaRPr>
              </a:p>
              <a:p>
                <a:pPr lvl="1">
                  <a:lnSpc>
                    <a:spcPct val="120000"/>
                  </a:lnSpc>
                  <a:spcBef>
                    <a:spcPts val="1200"/>
                  </a:spcBef>
                  <a:buClr>
                    <a:srgbClr val="000000"/>
                  </a:buClr>
                </a:pPr>
                <a:r>
                  <a:rPr lang="en-US" altLang="zh-CN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(4) </a:t>
                </a:r>
                <a:r>
                  <a:rPr lang="zh-CN" altLang="en-US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从输出层开始调整权值：</a:t>
                </a:r>
                <a:endParaRPr lang="en-US" altLang="zh-CN" dirty="0">
                  <a:solidFill>
                    <a:schemeClr val="bg2"/>
                  </a:solidFill>
                  <a:ea typeface="黑体" panose="02010609060101010101" pitchFamily="49" charset="-122"/>
                </a:endParaRPr>
              </a:p>
              <a:p>
                <a:pPr lvl="1">
                  <a:lnSpc>
                    <a:spcPct val="120000"/>
                  </a:lnSpc>
                  <a:spcBef>
                    <a:spcPct val="20000"/>
                  </a:spcBef>
                  <a:buClr>
                    <a:srgbClr val="000000"/>
                  </a:buClr>
                </a:pPr>
                <a:r>
                  <a:rPr lang="en-US" altLang="zh-CN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      </a:t>
                </a:r>
                <a:r>
                  <a:rPr lang="zh-CN" altLang="en-US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对第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𝑙</m:t>
                    </m:r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层，用下面的公式修正权值</a:t>
                </a:r>
              </a:p>
              <a:p>
                <a:pPr lvl="1">
                  <a:lnSpc>
                    <a:spcPct val="120000"/>
                  </a:lnSpc>
                  <a:spcBef>
                    <a:spcPct val="200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altLang="zh-CN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altLang="zh-CN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d>
                        <m:d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solidFill>
                    <a:schemeClr val="bg2"/>
                  </a:solidFill>
                  <a:ea typeface="黑体" panose="02010609060101010101" pitchFamily="49" charset="-122"/>
                </a:endParaRPr>
              </a:p>
              <a:p>
                <a:pPr lvl="1" algn="ctr">
                  <a:lnSpc>
                    <a:spcPct val="120000"/>
                  </a:lnSpc>
                  <a:spcBef>
                    <a:spcPct val="20000"/>
                  </a:spcBef>
                  <a:buClr>
                    <a:srgbClr val="000000"/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d>
                      <m:d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zh-CN" altLang="en-US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sSubSup>
                      <m:sSubSupPr>
                        <m:ctrlPr>
                          <a:rPr lang="en-US" altLang="zh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sSubSup>
                      <m:sSubSup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zh-CN" altLang="en-US" i="0" dirty="0">
                    <a:solidFill>
                      <a:schemeClr val="bg2"/>
                    </a:solidFill>
                    <a:latin typeface="+mj-lt"/>
                  </a:rPr>
                  <a:t>，        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为学习步长</a:t>
                </a:r>
                <a:endParaRPr lang="en-US" altLang="zh-CN" dirty="0">
                  <a:solidFill>
                    <a:schemeClr val="bg2"/>
                  </a:solidFill>
                  <a:ea typeface="黑体" panose="02010609060101010101" pitchFamily="49" charset="-122"/>
                </a:endParaRPr>
              </a:p>
              <a:p>
                <a:pPr lvl="1">
                  <a:lnSpc>
                    <a:spcPct val="120000"/>
                  </a:lnSpc>
                  <a:spcBef>
                    <a:spcPct val="20000"/>
                  </a:spcBef>
                  <a:buClr>
                    <a:srgbClr val="000000"/>
                  </a:buClr>
                </a:pPr>
                <a:r>
                  <a:rPr lang="en-US" altLang="zh-CN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</a:rPr>
                  <a:t>	</a:t>
                </a:r>
                <a:r>
                  <a:rPr lang="zh-CN" altLang="en-US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</a:rPr>
                  <a:t>对输出层</a:t>
                </a:r>
                <a14:m>
                  <m:oMath xmlns:m="http://schemas.openxmlformats.org/officeDocument/2006/math">
                    <m:r>
                      <a:rPr lang="zh-CN" altLang="en-US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：</m:t>
                    </m:r>
                    <m:sSubSup>
                      <m:sSubSup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altLang="zh-CN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(1−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>
                        <a:solidFill>
                          <a:schemeClr val="bg2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</a:rPr>
                      <m:t>, 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=1,⋯,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zh-CN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</a:endParaRPr>
              </a:p>
              <a:p>
                <a:pPr lvl="1">
                  <a:lnSpc>
                    <a:spcPct val="120000"/>
                  </a:lnSpc>
                  <a:spcBef>
                    <a:spcPct val="20000"/>
                  </a:spcBef>
                  <a:buClr>
                    <a:srgbClr val="000000"/>
                  </a:buClr>
                </a:pPr>
                <a:r>
                  <a:rPr lang="en-US" altLang="zh-CN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</a:rPr>
                  <a:t>	</a:t>
                </a:r>
                <a:r>
                  <a:rPr lang="zh-CN" altLang="en-US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</a:rPr>
                  <a:t>对中间层：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d>
                      <m:d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bSup>
                          <m:sSubSupPr>
                            <m:ctrlP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e>
                    </m:d>
                    <m:nary>
                      <m:naryPr>
                        <m:chr m:val="∑"/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p>
                      <m:e>
                        <m:sSubSup>
                          <m:sSubSupPr>
                            <m:ctrlP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sSubSup>
                          <m:sSubSupPr>
                            <m:ctrlP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d>
                          <m:d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nary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=1,⋯,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en-US" altLang="zh-CN" dirty="0">
                  <a:solidFill>
                    <a:schemeClr val="bg2"/>
                  </a:solidFill>
                  <a:ea typeface="黑体" panose="02010609060101010101" pitchFamily="49" charset="-122"/>
                </a:endParaRPr>
              </a:p>
              <a:p>
                <a:pPr lvl="1">
                  <a:lnSpc>
                    <a:spcPct val="120000"/>
                  </a:lnSpc>
                  <a:spcBef>
                    <a:spcPct val="20000"/>
                  </a:spcBef>
                  <a:buClr>
                    <a:srgbClr val="000000"/>
                  </a:buClr>
                </a:pPr>
                <a:r>
                  <a:rPr lang="en-US" altLang="zh-CN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</a:rPr>
                  <a:t>(</a:t>
                </a:r>
                <a:r>
                  <a:rPr lang="en-US" altLang="zh-CN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5</a:t>
                </a:r>
                <a:r>
                  <a:rPr lang="en-US" altLang="zh-CN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</a:rPr>
                  <a:t>) </a:t>
                </a:r>
                <a:r>
                  <a:rPr lang="zh-CN" altLang="en-US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</a:rPr>
                  <a:t>重新计算输出，考查误差指标。如达到终止条件则终止，</a:t>
                </a:r>
                <a:endParaRPr lang="en-US" altLang="zh-CN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</a:endParaRPr>
              </a:p>
              <a:p>
                <a:pPr lvl="1">
                  <a:lnSpc>
                    <a:spcPct val="120000"/>
                  </a:lnSpc>
                  <a:spcBef>
                    <a:spcPct val="20000"/>
                  </a:spcBef>
                  <a:buClr>
                    <a:srgbClr val="000000"/>
                  </a:buClr>
                </a:pPr>
                <a:r>
                  <a:rPr lang="en-US" altLang="zh-CN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</a:rPr>
                  <a:t>	</a:t>
                </a:r>
                <a:r>
                  <a:rPr lang="zh-CN" altLang="en-US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</a:rPr>
                  <a:t>否则置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𝑡</m:t>
                    </m:r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𝑡</m:t>
                    </m:r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+1</m:t>
                    </m:r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</a:rPr>
                  <a:t>，返回</a:t>
                </a:r>
                <a:r>
                  <a:rPr lang="en-US" altLang="zh-CN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</a:rPr>
                  <a:t>(</a:t>
                </a:r>
                <a:r>
                  <a:rPr lang="en-US" altLang="zh-CN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2)</a:t>
                </a:r>
                <a:endParaRPr lang="en-US" altLang="zh-CN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A4EAB74-62BC-4AAB-B332-DBE6107452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404664"/>
                <a:ext cx="10981220" cy="6210867"/>
              </a:xfrm>
              <a:prstGeom prst="rect">
                <a:avLst/>
              </a:prstGeom>
              <a:blipFill>
                <a:blip r:embed="rId2"/>
                <a:stretch>
                  <a:fillRect t="-589" b="-13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D2F53C71-E22F-43CE-8C73-41A609C50E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485" y="1772816"/>
            <a:ext cx="2942155" cy="132598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4608BEA-4E10-4D34-8D7B-B7CAC93C61FA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854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8205FA-DD6E-4C45-9AD9-9978EEECF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21</a:t>
            </a:fld>
            <a:endParaRPr lang="en-US" altLang="zh-CN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6B370FF-15B4-440A-A8DF-B343487D1D13}"/>
                  </a:ext>
                </a:extLst>
              </p:cNvPr>
              <p:cNvSpPr/>
              <p:nvPr/>
            </p:nvSpPr>
            <p:spPr>
              <a:xfrm>
                <a:off x="911424" y="749603"/>
                <a:ext cx="10675186" cy="22365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en-US" kern="1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注意，上述</a:t>
                </a:r>
                <a:r>
                  <a:rPr lang="en-US" altLang="zh-CN" kern="1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BP</a:t>
                </a:r>
                <a:r>
                  <a:rPr lang="zh-CN" altLang="en-US" kern="1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算法是针对</a:t>
                </a:r>
                <a:r>
                  <a:rPr lang="en-US" altLang="zh-CN" b="0" i="0" kern="1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sigmoid</a:t>
                </a:r>
                <a:r>
                  <a:rPr lang="zh-CN" altLang="en-US" b="0" i="0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  <a:cs typeface="Arial" panose="020B0604020202020204" pitchFamily="34" charset="0"/>
                  </a:rPr>
                  <a:t>传递函数</a:t>
                </a:r>
                <a:r>
                  <a:rPr lang="zh-CN" altLang="en-US" kern="1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：</a:t>
                </a:r>
                <a:endParaRPr lang="en-US" altLang="zh-CN" kern="1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i="1" kern="1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𝑓</m:t>
                    </m:r>
                    <m:r>
                      <a:rPr lang="en-US" altLang="zh-CN" i="1" kern="1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i="1" kern="1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𝛼</m:t>
                    </m:r>
                    <m:r>
                      <a:rPr lang="en-US" altLang="zh-CN" i="1" kern="1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)=1/(1+</m:t>
                    </m:r>
                    <m:sSup>
                      <m:sSupPr>
                        <m:ctrlPr>
                          <a:rPr lang="zh-CN" altLang="zh-CN" i="1" kern="1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i="1" kern="1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 kern="1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−</m:t>
                        </m:r>
                        <m:r>
                          <a:rPr lang="en-US" altLang="zh-CN" i="1" kern="1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𝛼</m:t>
                        </m:r>
                      </m:sup>
                    </m:sSup>
                    <m:r>
                      <a:rPr lang="en-US" altLang="zh-CN" i="1" kern="1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zh-CN" altLang="zh-CN" kern="1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，</a:t>
                </a:r>
                <a:endParaRPr lang="en-US" altLang="zh-CN" kern="1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i="1" kern="1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i="1" kern="1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i="1" kern="1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altLang="zh-CN" i="1" kern="1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𝛼</m:t>
                      </m:r>
                      <m:r>
                        <a:rPr lang="en-US" altLang="zh-CN" i="1" kern="1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)=</m:t>
                      </m:r>
                      <m:r>
                        <a:rPr lang="en-US" altLang="zh-CN" i="1" kern="1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𝑓</m:t>
                      </m:r>
                      <m:r>
                        <a:rPr lang="en-US" altLang="zh-CN" i="1" kern="1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altLang="zh-CN" i="1" kern="1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𝛼</m:t>
                      </m:r>
                      <m:r>
                        <a:rPr lang="en-US" altLang="zh-CN" i="1" kern="1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)(1−</m:t>
                      </m:r>
                      <m:r>
                        <a:rPr lang="en-US" altLang="zh-CN" i="1" kern="1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𝑓</m:t>
                      </m:r>
                      <m:r>
                        <a:rPr lang="en-US" altLang="zh-CN" i="1" kern="1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altLang="zh-CN" i="1" kern="1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𝛼</m:t>
                      </m:r>
                      <m:r>
                        <a:rPr lang="en-US" altLang="zh-CN" i="1" kern="1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))</m:t>
                      </m:r>
                    </m:oMath>
                  </m:oMathPara>
                </a14:m>
                <a:endParaRPr lang="en-US" altLang="zh-CN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en-US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</a:rPr>
                  <a:t>当改用其他传递函数时其梯度函数需要相应改变。</a:t>
                </a: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6B370FF-15B4-440A-A8DF-B343487D1D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749603"/>
                <a:ext cx="10675186" cy="2236574"/>
              </a:xfrm>
              <a:prstGeom prst="rect">
                <a:avLst/>
              </a:prstGeom>
              <a:blipFill>
                <a:blip r:embed="rId2"/>
                <a:stretch>
                  <a:fillRect l="-914" b="-4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E3C5FAD6-4B66-4E2B-8E24-C1412D88732D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139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D0B8B75C-39A4-4ABB-9BF1-2C7F1AFD3B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28" y="2861940"/>
            <a:ext cx="5580620" cy="33350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A4EAB74-62BC-4AAB-B332-DBE6107452BE}"/>
                  </a:ext>
                </a:extLst>
              </p:cNvPr>
              <p:cNvSpPr/>
              <p:nvPr/>
            </p:nvSpPr>
            <p:spPr>
              <a:xfrm>
                <a:off x="731404" y="476672"/>
                <a:ext cx="10729192" cy="4770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indent="-342900">
                  <a:spcBef>
                    <a:spcPts val="12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800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说明：</a:t>
                </a:r>
                <a:endParaRPr lang="en-US" altLang="zh-CN" sz="2800" kern="0" dirty="0">
                  <a:solidFill>
                    <a:srgbClr val="000000"/>
                  </a:solidFill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742950" lvl="1" indent="-285750">
                  <a:spcBef>
                    <a:spcPts val="1200"/>
                  </a:spcBef>
                  <a:buClr>
                    <a:srgbClr val="000000"/>
                  </a:buClr>
                  <a:buFontTx/>
                  <a:buChar char="–"/>
                </a:pPr>
                <a:r>
                  <a:rPr lang="zh-CN" altLang="en-US" kern="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算法可能收敛于局部极小点（梯度算法）</a:t>
                </a:r>
                <a:endParaRPr lang="en-US" altLang="zh-CN" kern="0" dirty="0">
                  <a:solidFill>
                    <a:srgbClr val="000000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  <a:p>
                <a:pPr marL="742950" lvl="1" indent="-285750">
                  <a:spcBef>
                    <a:spcPts val="1200"/>
                  </a:spcBef>
                  <a:buClr>
                    <a:srgbClr val="000000"/>
                  </a:buClr>
                  <a:buFontTx/>
                  <a:buChar char="–"/>
                </a:pPr>
                <a:r>
                  <a:rPr lang="zh-CN" altLang="en-US" kern="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与初值、步长等的选择有关</a:t>
                </a:r>
                <a:endParaRPr lang="en-US" altLang="zh-CN" kern="0" dirty="0">
                  <a:solidFill>
                    <a:srgbClr val="000000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  <a:p>
                <a:pPr marL="742950" lvl="1" indent="-285750">
                  <a:spcBef>
                    <a:spcPts val="1200"/>
                  </a:spcBef>
                  <a:buClr>
                    <a:srgbClr val="000000"/>
                  </a:buClr>
                  <a:buFontTx/>
                  <a:buChar char="–"/>
                </a:pPr>
                <a:r>
                  <a:rPr lang="zh-CN" altLang="en-US" kern="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更与网络结构（结点数目）有关</a:t>
                </a:r>
                <a:endParaRPr lang="en-US" altLang="zh-CN" kern="0" dirty="0">
                  <a:solidFill>
                    <a:srgbClr val="000000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  <a:p>
                <a:pPr marL="742950" lvl="1" indent="-285750">
                  <a:spcBef>
                    <a:spcPts val="1200"/>
                  </a:spcBef>
                  <a:buClr>
                    <a:srgbClr val="000000"/>
                  </a:buClr>
                  <a:buFontTx/>
                  <a:buChar char="–"/>
                </a:pPr>
                <a:endParaRPr lang="en-US" altLang="zh-CN" kern="0" dirty="0">
                  <a:solidFill>
                    <a:srgbClr val="000000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  <a:p>
                <a:pPr lvl="1" indent="-342900">
                  <a:spcBef>
                    <a:spcPts val="12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800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优化方式：</a:t>
                </a:r>
                <a:endParaRPr lang="en-US" altLang="zh-CN" sz="2800" kern="0" dirty="0">
                  <a:solidFill>
                    <a:srgbClr val="000000"/>
                  </a:solidFill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742950" lvl="1" indent="-285750">
                  <a:spcBef>
                    <a:spcPts val="1200"/>
                  </a:spcBef>
                  <a:buClr>
                    <a:srgbClr val="000000"/>
                  </a:buClr>
                  <a:buFontTx/>
                  <a:buChar char="–"/>
                </a:pPr>
                <a:r>
                  <a:rPr lang="zh-CN" altLang="en-US" kern="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多凭经验或试验选择</a:t>
                </a:r>
                <a:endParaRPr lang="en-US" altLang="zh-CN" kern="0" dirty="0">
                  <a:solidFill>
                    <a:srgbClr val="000000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  <a:p>
                <a:pPr marL="742950" lvl="1" indent="-285750">
                  <a:spcBef>
                    <a:spcPts val="1200"/>
                  </a:spcBef>
                  <a:buClr>
                    <a:srgbClr val="000000"/>
                  </a:buClr>
                  <a:buFontTx/>
                  <a:buChar char="–"/>
                </a:pPr>
                <a:r>
                  <a:rPr lang="zh-CN" altLang="en-US" kern="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如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zh-CN" altLang="en-US" kern="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时变，加记忆项，</a:t>
                </a:r>
              </a:p>
              <a:p>
                <a:pPr lvl="1">
                  <a:spcBef>
                    <a:spcPts val="1200"/>
                  </a:spcBef>
                  <a:buClr>
                    <a:srgbClr val="000000"/>
                  </a:buClr>
                </a:pPr>
                <a:r>
                  <a:rPr lang="zh-CN" altLang="en-US" kern="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   网络结点可剪裁，等等。</a:t>
                </a:r>
                <a:endParaRPr lang="en-US" altLang="zh-CN" kern="0" dirty="0">
                  <a:solidFill>
                    <a:srgbClr val="000000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A4EAB74-62BC-4AAB-B332-DBE6107452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04" y="476672"/>
                <a:ext cx="10729192" cy="4770537"/>
              </a:xfrm>
              <a:prstGeom prst="rect">
                <a:avLst/>
              </a:prstGeom>
              <a:blipFill>
                <a:blip r:embed="rId3"/>
                <a:stretch>
                  <a:fillRect t="-1660" b="-15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13EED48E-EEBC-434F-A306-ADC9D4787C2D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44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EE89FE94-5B07-4DFE-AF6C-149CEAAEDC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44588" y="404664"/>
            <a:ext cx="9502824" cy="864096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6.4.4  </a:t>
            </a:r>
            <a:r>
              <a:rPr lang="zh-CN" altLang="en-US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多层感知器网络用于模式识别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DD77CE8-298A-4BF2-BC68-43904021255C}"/>
                  </a:ext>
                </a:extLst>
              </p:cNvPr>
              <p:cNvSpPr/>
              <p:nvPr/>
            </p:nvSpPr>
            <p:spPr>
              <a:xfrm>
                <a:off x="731404" y="1547664"/>
                <a:ext cx="10729192" cy="45958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indent="-342900">
                  <a:spcBef>
                    <a:spcPts val="12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800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输入</a:t>
                </a:r>
                <a14:m>
                  <m:oMath xmlns:m="http://schemas.openxmlformats.org/officeDocument/2006/math">
                    <m:r>
                      <a:rPr lang="en-US" altLang="zh-CN" sz="280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800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—— </a:t>
                </a:r>
                <a:r>
                  <a:rPr lang="zh-CN" altLang="en-US" sz="2800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样本特征向量（必要时归一化）</a:t>
                </a:r>
                <a:endParaRPr lang="en-US" altLang="zh-CN" sz="2800" kern="0" dirty="0">
                  <a:solidFill>
                    <a:srgbClr val="000000"/>
                  </a:solidFill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lvl="1" indent="-342900">
                  <a:spcBef>
                    <a:spcPts val="12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zh-CN" altLang="zh-CN" sz="2800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输出</a:t>
                </a:r>
                <a14:m>
                  <m:oMath xmlns:m="http://schemas.openxmlformats.org/officeDocument/2006/math">
                    <m:r>
                      <a:rPr lang="en-US" altLang="zh-CN" sz="280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zh-CN" sz="2800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—— </a:t>
                </a:r>
                <a:r>
                  <a:rPr lang="zh-CN" altLang="zh-CN" sz="2800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类别编码</a:t>
                </a:r>
                <a:r>
                  <a:rPr lang="zh-CN" altLang="en-US" sz="2800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，实现分类</a:t>
                </a:r>
                <a:endParaRPr lang="en-US" altLang="zh-CN" sz="2800" kern="0" dirty="0">
                  <a:solidFill>
                    <a:srgbClr val="000000"/>
                  </a:solidFill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lvl="1" indent="-342900">
                  <a:spcBef>
                    <a:spcPts val="12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800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两类问题：</a:t>
                </a:r>
                <a:endParaRPr lang="en-US" altLang="zh-CN" sz="2800" kern="0" dirty="0">
                  <a:solidFill>
                    <a:srgbClr val="000000"/>
                  </a:solidFill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lvl="1">
                  <a:spcBef>
                    <a:spcPts val="1200"/>
                  </a:spcBef>
                  <a:buClr>
                    <a:srgbClr val="000000"/>
                  </a:buClr>
                </a:pPr>
                <a:r>
                  <a:rPr lang="zh-CN" altLang="en-US" kern="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一个输出结点，</a:t>
                </a:r>
                <a:r>
                  <a:rPr lang="en-US" altLang="zh-CN" kern="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0</a:t>
                </a:r>
                <a:r>
                  <a:rPr lang="zh-CN" altLang="en-US" kern="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、</a:t>
                </a:r>
                <a:r>
                  <a:rPr lang="en-US" altLang="zh-CN" kern="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1</a:t>
                </a:r>
                <a:r>
                  <a:rPr lang="zh-CN" altLang="en-US" kern="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各代表一类</a:t>
                </a:r>
                <a:endParaRPr lang="en-US" altLang="zh-CN" kern="0" dirty="0">
                  <a:solidFill>
                    <a:srgbClr val="000000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  <a:p>
                <a:pPr lvl="1" indent="-342900">
                  <a:spcBef>
                    <a:spcPts val="12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800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多类问题（</a:t>
                </a:r>
                <a:r>
                  <a:rPr lang="en-US" altLang="zh-CN" sz="2800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1-of-C</a:t>
                </a:r>
                <a:r>
                  <a:rPr lang="zh-CN" altLang="zh-CN" sz="2800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编码</a:t>
                </a:r>
                <a:r>
                  <a:rPr lang="zh-CN" altLang="en-US" sz="2800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）：</a:t>
                </a:r>
                <a:endParaRPr lang="en-US" altLang="zh-CN" sz="2800" kern="0" dirty="0">
                  <a:solidFill>
                    <a:srgbClr val="000000"/>
                  </a:solidFill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571500" lvl="2">
                  <a:spcBef>
                    <a:spcPts val="1200"/>
                  </a:spcBef>
                  <a:buClr>
                    <a:srgbClr val="000000"/>
                  </a:buClr>
                </a:pPr>
                <a:r>
                  <a:rPr lang="en-US" altLang="zh-CN" sz="2800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c</a:t>
                </a:r>
                <a:r>
                  <a:rPr lang="zh-CN" altLang="zh-CN" sz="2800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类则</a:t>
                </a:r>
                <a:r>
                  <a:rPr lang="en-US" altLang="zh-CN" sz="2800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c</a:t>
                </a:r>
                <a:r>
                  <a:rPr lang="zh-CN" altLang="zh-CN" sz="2800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个输出结点，第</a:t>
                </a:r>
                <a14:m>
                  <m:oMath xmlns:m="http://schemas.openxmlformats.org/officeDocument/2006/math">
                    <m:r>
                      <a:rPr lang="en-US" altLang="zh-CN" sz="280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zh-CN" sz="2800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类则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zh-CN" sz="2800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，其它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80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zh-CN" sz="2800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80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80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80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altLang="zh-CN" sz="2800" kern="0" dirty="0">
                  <a:solidFill>
                    <a:srgbClr val="000000"/>
                  </a:solidFill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lvl="1" indent="-342900">
                  <a:spcBef>
                    <a:spcPts val="12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800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特征预处理</a:t>
                </a:r>
                <a:endParaRPr lang="en-US" altLang="zh-CN" sz="2800" kern="0" dirty="0">
                  <a:solidFill>
                    <a:srgbClr val="000000"/>
                  </a:solidFill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571500" lvl="2">
                  <a:spcBef>
                    <a:spcPts val="1200"/>
                  </a:spcBef>
                  <a:buClr>
                    <a:srgbClr val="000000"/>
                  </a:buClr>
                </a:pPr>
                <a:r>
                  <a:rPr lang="zh-CN" altLang="en-US" kern="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调整特征的尺寸和均值，处于 </a:t>
                </a:r>
                <a:r>
                  <a:rPr lang="en-US" altLang="zh-CN" kern="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Sigmoid</a:t>
                </a:r>
                <a:r>
                  <a:rPr lang="zh-CN" altLang="en-US" kern="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函数较为灵敏的范围内</a:t>
                </a:r>
                <a:endParaRPr lang="zh-CN" altLang="zh-CN" kern="0" dirty="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DD77CE8-298A-4BF2-BC68-4390402125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04" y="1547664"/>
                <a:ext cx="10729192" cy="4595874"/>
              </a:xfrm>
              <a:prstGeom prst="rect">
                <a:avLst/>
              </a:prstGeom>
              <a:blipFill>
                <a:blip r:embed="rId2"/>
                <a:stretch>
                  <a:fillRect t="-1857" b="-9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A60091FD-E06B-4D5F-80DE-183F93160EF7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344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57734D-ABB6-48A6-8946-B8D970F7C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24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156C18F-71D8-4F32-B8E6-EF6D51E49F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44588" y="404664"/>
            <a:ext cx="9502824" cy="903536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6.4.5  </a:t>
            </a:r>
            <a:r>
              <a:rPr lang="zh-CN" altLang="en-US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神经网络结构的选择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A614F2A-EAF9-457F-8343-1CFA392A3397}"/>
              </a:ext>
            </a:extLst>
          </p:cNvPr>
          <p:cNvSpPr/>
          <p:nvPr/>
        </p:nvSpPr>
        <p:spPr>
          <a:xfrm>
            <a:off x="839416" y="1685418"/>
            <a:ext cx="10207134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342900">
              <a:spcBef>
                <a:spcPts val="120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CN" altLang="en-US" sz="2800" kern="0" dirty="0">
                <a:solidFill>
                  <a:srgbClr val="00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人工神经网络的三个要素：</a:t>
            </a:r>
            <a:endParaRPr lang="en-US" altLang="zh-CN" sz="2800" kern="0" dirty="0">
              <a:solidFill>
                <a:srgbClr val="000000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914400" lvl="1" indent="-457200">
              <a:spcBef>
                <a:spcPts val="1200"/>
              </a:spcBef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zh-CN" altLang="zh-CN" kern="0" dirty="0">
                <a:solidFill>
                  <a:srgbClr val="000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神经元的传递函数</a:t>
            </a:r>
            <a:r>
              <a:rPr lang="en-US" altLang="zh-CN" kern="0" dirty="0">
                <a:solidFill>
                  <a:srgbClr val="000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— </a:t>
            </a:r>
            <a:r>
              <a:rPr lang="zh-CN" altLang="en-US" kern="0" dirty="0">
                <a:solidFill>
                  <a:srgbClr val="000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比如</a:t>
            </a:r>
            <a:r>
              <a:rPr lang="zh-CN" altLang="zh-CN" kern="0" dirty="0">
                <a:solidFill>
                  <a:srgbClr val="000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选</a:t>
            </a:r>
            <a:r>
              <a:rPr lang="en-US" altLang="zh-CN" kern="0" dirty="0">
                <a:solidFill>
                  <a:srgbClr val="000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Sigmoid</a:t>
            </a:r>
            <a:r>
              <a:rPr lang="zh-CN" altLang="zh-CN" kern="0" dirty="0">
                <a:solidFill>
                  <a:srgbClr val="000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函数</a:t>
            </a:r>
          </a:p>
          <a:p>
            <a:pPr marL="914400" lvl="1" indent="-457200">
              <a:spcBef>
                <a:spcPts val="1200"/>
              </a:spcBef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zh-CN" altLang="zh-CN" kern="0" dirty="0">
                <a:solidFill>
                  <a:srgbClr val="000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网络结构</a:t>
            </a:r>
            <a:r>
              <a:rPr lang="en-US" altLang="zh-CN" kern="0" dirty="0">
                <a:solidFill>
                  <a:srgbClr val="000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— </a:t>
            </a:r>
            <a:r>
              <a:rPr lang="zh-CN" altLang="zh-CN" kern="0" dirty="0">
                <a:solidFill>
                  <a:srgbClr val="000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通常三层（</a:t>
            </a:r>
            <a:r>
              <a:rPr lang="en-US" altLang="zh-CN" kern="0" dirty="0">
                <a:solidFill>
                  <a:srgbClr val="000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</a:t>
            </a:r>
            <a:r>
              <a:rPr lang="zh-CN" altLang="zh-CN" kern="0" dirty="0">
                <a:solidFill>
                  <a:srgbClr val="000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个隐层）即可满足常见任务需求</a:t>
            </a:r>
          </a:p>
          <a:p>
            <a:pPr marL="914400" lvl="1" indent="-457200">
              <a:spcBef>
                <a:spcPts val="1200"/>
              </a:spcBef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zh-CN" altLang="zh-CN" kern="0" dirty="0">
                <a:solidFill>
                  <a:srgbClr val="000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连接权值</a:t>
            </a:r>
            <a:r>
              <a:rPr lang="zh-CN" altLang="en-US" kern="0" dirty="0">
                <a:solidFill>
                  <a:srgbClr val="000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学习</a:t>
            </a:r>
            <a:r>
              <a:rPr lang="en-US" altLang="zh-CN" kern="0" dirty="0">
                <a:solidFill>
                  <a:srgbClr val="000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— </a:t>
            </a:r>
            <a:r>
              <a:rPr lang="zh-CN" altLang="zh-CN" kern="0" dirty="0">
                <a:solidFill>
                  <a:srgbClr val="000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通常采用</a:t>
            </a:r>
            <a:r>
              <a:rPr lang="en-US" altLang="zh-CN" kern="0" dirty="0">
                <a:solidFill>
                  <a:srgbClr val="000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BP</a:t>
            </a:r>
            <a:r>
              <a:rPr lang="zh-CN" altLang="zh-CN" kern="0" dirty="0">
                <a:solidFill>
                  <a:srgbClr val="000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算法学习</a:t>
            </a:r>
            <a:endParaRPr lang="en-US" altLang="zh-CN" kern="0" dirty="0">
              <a:solidFill>
                <a:srgbClr val="000000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E262A1F-C540-495E-BE83-1B49C8916DAC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4264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7C8FF24-2D45-4106-A53F-C6D76860E948}"/>
              </a:ext>
            </a:extLst>
          </p:cNvPr>
          <p:cNvSpPr/>
          <p:nvPr/>
        </p:nvSpPr>
        <p:spPr>
          <a:xfrm>
            <a:off x="731404" y="836712"/>
            <a:ext cx="10729192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342900">
              <a:spcBef>
                <a:spcPts val="120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CN" altLang="zh-CN" sz="2800" kern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过学习（</a:t>
            </a:r>
            <a:r>
              <a:rPr lang="en-US" altLang="zh-CN" sz="2800" kern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over-fitting</a:t>
            </a:r>
            <a:r>
              <a:rPr lang="zh-CN" altLang="zh-CN" sz="2800" kern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）与欠学习（</a:t>
            </a:r>
            <a:r>
              <a:rPr lang="en-US" altLang="zh-CN" sz="2800" kern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under-fitting</a:t>
            </a:r>
            <a:r>
              <a:rPr lang="zh-CN" altLang="zh-CN" sz="2800" kern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）问题</a:t>
            </a:r>
            <a:endParaRPr lang="en-US" altLang="zh-CN" sz="2800" kern="0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 indent="-342900">
              <a:spcBef>
                <a:spcPts val="120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zh-CN" altLang="zh-CN" sz="2800" kern="0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 indent="-342900">
              <a:spcBef>
                <a:spcPts val="120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CN" altLang="zh-CN" sz="2800" kern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隐层节点数目：</a:t>
            </a:r>
          </a:p>
          <a:p>
            <a:pPr marL="742950" lvl="1" indent="-285750">
              <a:spcBef>
                <a:spcPts val="1200"/>
              </a:spcBef>
              <a:buClr>
                <a:srgbClr val="000000"/>
              </a:buClr>
              <a:buFontTx/>
              <a:buChar char="–"/>
            </a:pPr>
            <a:r>
              <a:rPr lang="zh-CN" altLang="zh-CN" kern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根据具体问题进行试探选择</a:t>
            </a:r>
          </a:p>
          <a:p>
            <a:pPr marL="742950" lvl="1" indent="-285750">
              <a:spcBef>
                <a:spcPts val="1200"/>
              </a:spcBef>
              <a:buClr>
                <a:srgbClr val="000000"/>
              </a:buClr>
              <a:buFontTx/>
              <a:buChar char="–"/>
            </a:pPr>
            <a:r>
              <a:rPr lang="zh-CN" altLang="zh-CN" kern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据对问题的先验知识去精心地设计隐层节点的层数和节点数目</a:t>
            </a:r>
          </a:p>
          <a:p>
            <a:pPr marL="742950" lvl="1" indent="-285750">
              <a:spcBef>
                <a:spcPts val="1200"/>
              </a:spcBef>
              <a:buClr>
                <a:srgbClr val="000000"/>
              </a:buClr>
              <a:buFontTx/>
              <a:buChar char="–"/>
            </a:pPr>
            <a:r>
              <a:rPr lang="zh-CN" altLang="zh-CN" kern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用算法来</a:t>
            </a:r>
            <a:r>
              <a:rPr lang="zh-CN" altLang="en-US" kern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确定</a:t>
            </a:r>
            <a:r>
              <a:rPr lang="zh-CN" altLang="zh-CN" kern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隐层节点数目</a:t>
            </a:r>
            <a:endParaRPr lang="en-US" altLang="zh-CN" kern="0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A25EE7A-FE54-47BD-8065-8E8E4C6D89AD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631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57734D-ABB6-48A6-8946-B8D970F7C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26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156C18F-71D8-4F32-B8E6-EF6D51E49F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324" y="404664"/>
            <a:ext cx="12169352" cy="114300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6.4.6  </a:t>
            </a:r>
            <a:r>
              <a:rPr lang="zh-CN" altLang="en-US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前馈神经网络与传统模式识别方法的关系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A614F2A-EAF9-457F-8343-1CFA392A3397}"/>
              </a:ext>
            </a:extLst>
          </p:cNvPr>
          <p:cNvSpPr/>
          <p:nvPr/>
        </p:nvSpPr>
        <p:spPr>
          <a:xfrm>
            <a:off x="731404" y="2044246"/>
            <a:ext cx="10729192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342900">
              <a:spcBef>
                <a:spcPts val="180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CN" altLang="en-US" sz="2800" kern="0" dirty="0">
                <a:solidFill>
                  <a:srgbClr val="00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单层的感知器模型是采用感知准则函数的线性判别函数</a:t>
            </a:r>
            <a:endParaRPr lang="en-US" altLang="zh-CN" sz="2800" kern="0" dirty="0">
              <a:solidFill>
                <a:srgbClr val="000000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 indent="-342900">
              <a:spcBef>
                <a:spcPts val="180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CN" altLang="en-US" sz="2800" kern="0" dirty="0">
                <a:solidFill>
                  <a:srgbClr val="00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多层则可看作它的非线性推广和发展</a:t>
            </a:r>
            <a:endParaRPr lang="en-US" altLang="zh-CN" sz="2800" kern="0" dirty="0">
              <a:solidFill>
                <a:srgbClr val="000000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 indent="-342900">
              <a:spcBef>
                <a:spcPts val="180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CN" altLang="en-US" sz="2800" kern="0" dirty="0">
                <a:solidFill>
                  <a:srgbClr val="00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很多情况下，多层感知器输出可看作是对贝叶斯后验概率的估计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8E524D0-8715-4B5D-A886-FCBBFF64DD57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610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57734D-ABB6-48A6-8946-B8D970F7C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27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156C18F-71D8-4F32-B8E6-EF6D51E49F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44588" y="404664"/>
            <a:ext cx="9502824" cy="114300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6.4.7  </a:t>
            </a:r>
            <a:r>
              <a:rPr lang="zh-CN" altLang="en-US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人工神经网络的一般知识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A614F2A-EAF9-457F-8343-1CFA392A3397}"/>
              </a:ext>
            </a:extLst>
          </p:cNvPr>
          <p:cNvSpPr/>
          <p:nvPr/>
        </p:nvSpPr>
        <p:spPr>
          <a:xfrm>
            <a:off x="731404" y="1412776"/>
            <a:ext cx="10729192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342900">
              <a:spcBef>
                <a:spcPts val="120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CN" altLang="en-US" sz="3200" kern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三种类型：</a:t>
            </a:r>
            <a:endParaRPr lang="en-US" altLang="zh-CN" sz="3200" kern="0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742950" lvl="1" indent="-285750">
              <a:spcBef>
                <a:spcPts val="1200"/>
              </a:spcBef>
              <a:buClr>
                <a:srgbClr val="000000"/>
              </a:buClr>
              <a:buFontTx/>
              <a:buChar char="–"/>
            </a:pPr>
            <a:r>
              <a:rPr lang="zh-CN" altLang="en-US" sz="2800" kern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前馈型网络（</a:t>
            </a:r>
            <a:r>
              <a:rPr lang="en-US" altLang="zh-CN" sz="2800" kern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feedforward network</a:t>
            </a:r>
            <a:r>
              <a:rPr lang="zh-CN" altLang="en-US" sz="2800" kern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</a:t>
            </a:r>
            <a:endParaRPr lang="en-US" altLang="zh-CN" sz="2800" kern="0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1371600" lvl="2" indent="-457200">
              <a:spcBef>
                <a:spcPts val="120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CN" altLang="en-US" sz="2800" kern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多层感知器</a:t>
            </a:r>
            <a:r>
              <a:rPr lang="en-US" altLang="zh-CN" sz="2800" kern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MLP</a:t>
            </a:r>
          </a:p>
          <a:p>
            <a:pPr marL="1371600" lvl="2" indent="-457200">
              <a:spcBef>
                <a:spcPts val="120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CN" altLang="en-US" sz="2800" kern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径向基函数（</a:t>
            </a:r>
            <a:r>
              <a:rPr lang="en-US" altLang="zh-CN" sz="2800" kern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RBF</a:t>
            </a:r>
            <a:r>
              <a:rPr lang="zh-CN" altLang="en-US" sz="2800" kern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）网络</a:t>
            </a:r>
            <a:endParaRPr lang="en-US" altLang="zh-CN" sz="2800" kern="0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B4B436F-8EC3-444B-86F9-E08C2F9D65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0" y="2915206"/>
            <a:ext cx="5139182" cy="357620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CD2D66A-F0F1-4BF1-A832-5102AFD95095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698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57734D-ABB6-48A6-8946-B8D970F7C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28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A614F2A-EAF9-457F-8343-1CFA392A3397}"/>
              </a:ext>
            </a:extLst>
          </p:cNvPr>
          <p:cNvSpPr/>
          <p:nvPr/>
        </p:nvSpPr>
        <p:spPr>
          <a:xfrm>
            <a:off x="731404" y="1268760"/>
            <a:ext cx="10729192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spcBef>
                <a:spcPts val="1200"/>
              </a:spcBef>
              <a:buClr>
                <a:srgbClr val="000000"/>
              </a:buClr>
              <a:buFontTx/>
              <a:buChar char="–"/>
            </a:pPr>
            <a:r>
              <a:rPr lang="zh-CN" altLang="en-US" sz="2800" kern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反馈型网络（</a:t>
            </a:r>
            <a:r>
              <a:rPr lang="en-US" altLang="zh-CN" sz="2800" kern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feedback network</a:t>
            </a:r>
            <a:r>
              <a:rPr lang="zh-CN" altLang="en-US" sz="2800" kern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）：</a:t>
            </a:r>
            <a:endParaRPr lang="en-US" altLang="zh-CN" sz="2800" kern="0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>
              <a:spcBef>
                <a:spcPts val="1200"/>
              </a:spcBef>
              <a:buClr>
                <a:srgbClr val="000000"/>
              </a:buClr>
            </a:pPr>
            <a:r>
              <a:rPr lang="en-US" altLang="zh-CN" sz="2800" kern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  </a:t>
            </a:r>
            <a:r>
              <a:rPr lang="zh-CN" altLang="en-US" sz="2800" kern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如：</a:t>
            </a:r>
            <a:r>
              <a:rPr lang="en-US" altLang="zh-CN" sz="2800" kern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Hopfield</a:t>
            </a:r>
            <a:r>
              <a:rPr lang="zh-CN" altLang="en-US" sz="2800" kern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网络</a:t>
            </a:r>
            <a:endParaRPr lang="en-US" altLang="zh-CN" sz="2800" kern="0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>
              <a:spcBef>
                <a:spcPts val="1200"/>
              </a:spcBef>
              <a:buClr>
                <a:srgbClr val="000000"/>
              </a:buClr>
            </a:pPr>
            <a:endParaRPr lang="en-US" altLang="zh-CN" sz="2800" kern="0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>
              <a:spcBef>
                <a:spcPts val="1200"/>
              </a:spcBef>
              <a:buClr>
                <a:srgbClr val="000000"/>
              </a:buClr>
            </a:pPr>
            <a:endParaRPr lang="en-US" altLang="zh-CN" sz="2800" kern="0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742950" lvl="1" indent="-285750">
              <a:spcBef>
                <a:spcPts val="1200"/>
              </a:spcBef>
              <a:buClr>
                <a:srgbClr val="000000"/>
              </a:buClr>
              <a:buFontTx/>
              <a:buChar char="–"/>
            </a:pPr>
            <a:r>
              <a:rPr lang="zh-CN" altLang="en-US" sz="2800" kern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竞争学习网络竞争学习网络</a:t>
            </a:r>
            <a:endParaRPr lang="en-US" altLang="zh-CN" sz="2800" kern="0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>
              <a:spcBef>
                <a:spcPts val="1200"/>
              </a:spcBef>
              <a:buClr>
                <a:srgbClr val="000000"/>
              </a:buClr>
            </a:pPr>
            <a:r>
              <a:rPr lang="en-US" altLang="zh-CN" sz="2800" kern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zh-CN" altLang="en-US" sz="2800" kern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（</a:t>
            </a:r>
            <a:r>
              <a:rPr lang="en-US" altLang="zh-CN" sz="2800" kern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competitive learning network</a:t>
            </a:r>
            <a:r>
              <a:rPr lang="zh-CN" altLang="en-US" sz="2800" kern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）：</a:t>
            </a:r>
            <a:endParaRPr lang="en-US" altLang="zh-CN" sz="2800" kern="0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>
              <a:spcBef>
                <a:spcPts val="1200"/>
              </a:spcBef>
              <a:buClr>
                <a:srgbClr val="000000"/>
              </a:buClr>
            </a:pPr>
            <a:r>
              <a:rPr lang="en-US" altLang="zh-CN" sz="2800" kern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  </a:t>
            </a:r>
            <a:r>
              <a:rPr lang="zh-CN" altLang="en-US" sz="2800" kern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如：自组织映射网络（</a:t>
            </a:r>
            <a:r>
              <a:rPr lang="en-US" altLang="zh-CN" sz="2800" kern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SOM</a:t>
            </a:r>
            <a:r>
              <a:rPr lang="zh-CN" altLang="en-US" sz="2800" kern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</a:t>
            </a:r>
            <a:endParaRPr lang="en-US" altLang="zh-CN" sz="2800" kern="0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>
              <a:spcBef>
                <a:spcPts val="1200"/>
              </a:spcBef>
              <a:buClr>
                <a:srgbClr val="000000"/>
              </a:buClr>
            </a:pPr>
            <a:endParaRPr lang="en-US" altLang="zh-CN" sz="2800" kern="0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B47A4B2-43AD-40C7-B4A8-437A601443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42887"/>
            <a:ext cx="3241202" cy="347692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DAAD3E8-FF98-4A01-BAB5-A9D9E4A19B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092" y="4064047"/>
            <a:ext cx="4572508" cy="259939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C413150-6F59-4473-AE39-8D5CF7DE1086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480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57734D-ABB6-48A6-8946-B8D970F7C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29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156C18F-71D8-4F32-B8E6-EF6D51E49F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44588" y="337095"/>
            <a:ext cx="9502824" cy="11430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6.5  </a:t>
            </a:r>
            <a:r>
              <a:rPr lang="zh-CN" altLang="en-US" sz="40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支持向量机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A614F2A-EAF9-457F-8343-1CFA392A3397}"/>
              </a:ext>
            </a:extLst>
          </p:cNvPr>
          <p:cNvSpPr/>
          <p:nvPr/>
        </p:nvSpPr>
        <p:spPr>
          <a:xfrm>
            <a:off x="1344588" y="2132856"/>
            <a:ext cx="9502824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342900">
              <a:spcBef>
                <a:spcPts val="120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CN" altLang="en-US" sz="2800" kern="0" dirty="0">
                <a:solidFill>
                  <a:srgbClr val="00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上一章的最优分类超平面，即线性的支持向量机</a:t>
            </a:r>
            <a:endParaRPr lang="en-US" altLang="zh-CN" sz="2800" kern="0" dirty="0">
              <a:solidFill>
                <a:srgbClr val="000000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 indent="-342900">
              <a:spcBef>
                <a:spcPts val="120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altLang="zh-CN" sz="2800" kern="0" dirty="0">
              <a:solidFill>
                <a:srgbClr val="000000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 indent="-342900">
              <a:spcBef>
                <a:spcPts val="120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CN" altLang="en-US" sz="2800" kern="0" dirty="0">
                <a:solidFill>
                  <a:srgbClr val="00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本章讨论如何构造非线性的支持向量机</a:t>
            </a:r>
            <a:endParaRPr lang="en-US" altLang="zh-CN" kern="0" dirty="0">
              <a:solidFill>
                <a:srgbClr val="000000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69E3556-70A2-47E9-BD74-C9F05B745FEE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751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3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404664"/>
            <a:ext cx="7772400" cy="1143000"/>
          </a:xfrm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chemeClr val="bg2"/>
                </a:solidFill>
                <a:ea typeface="黑体" pitchFamily="2" charset="-122"/>
              </a:rPr>
              <a:t>本章主要内容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3432" y="1700808"/>
            <a:ext cx="10369152" cy="3672780"/>
          </a:xfrm>
        </p:spPr>
        <p:txBody>
          <a:bodyPr/>
          <a:lstStyle/>
          <a:p>
            <a:pPr marL="0" indent="0" eaLnBrk="1" hangingPunct="1">
              <a:spcBef>
                <a:spcPts val="600"/>
              </a:spcBef>
              <a:buNone/>
            </a:pPr>
            <a:r>
              <a:rPr lang="en-US" altLang="zh-CN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6.1 </a:t>
            </a:r>
            <a:r>
              <a:rPr lang="zh-CN" altLang="en-US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引言</a:t>
            </a:r>
            <a:endParaRPr lang="en-US" altLang="zh-CN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marL="0" indent="0" eaLnBrk="1" hangingPunct="1">
              <a:spcBef>
                <a:spcPts val="600"/>
              </a:spcBef>
              <a:buNone/>
            </a:pPr>
            <a:r>
              <a:rPr lang="en-US" altLang="zh-CN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6.2 </a:t>
            </a:r>
            <a:r>
              <a:rPr lang="zh-CN" altLang="en-US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分段线性判别函数</a:t>
            </a:r>
            <a:endParaRPr lang="en-US" altLang="zh-CN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marL="0" indent="0" eaLnBrk="1" hangingPunct="1">
              <a:spcBef>
                <a:spcPts val="600"/>
              </a:spcBef>
              <a:buNone/>
            </a:pPr>
            <a:r>
              <a:rPr lang="en-US" altLang="zh-CN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6.3 </a:t>
            </a:r>
            <a:r>
              <a:rPr lang="zh-CN" altLang="en-US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二次判别函数</a:t>
            </a:r>
            <a:endParaRPr lang="en-US" altLang="zh-CN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marL="0" indent="0" eaLnBrk="1" hangingPunct="1">
              <a:spcBef>
                <a:spcPts val="600"/>
              </a:spcBef>
              <a:buNone/>
            </a:pPr>
            <a:r>
              <a:rPr lang="en-US" altLang="zh-CN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6.4 </a:t>
            </a:r>
            <a:r>
              <a:rPr lang="zh-CN" altLang="en-US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多层感知器神经网络</a:t>
            </a:r>
            <a:endParaRPr lang="en-US" altLang="zh-CN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marL="0" indent="0" eaLnBrk="1" hangingPunct="1">
              <a:spcBef>
                <a:spcPts val="600"/>
              </a:spcBef>
              <a:buNone/>
            </a:pPr>
            <a:r>
              <a:rPr lang="en-US" altLang="zh-CN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6.5 </a:t>
            </a:r>
            <a:r>
              <a:rPr lang="zh-CN" altLang="en-US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支持向量机</a:t>
            </a:r>
            <a:endParaRPr lang="en-US" altLang="zh-CN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marL="0" indent="0" eaLnBrk="1" hangingPunct="1">
              <a:spcBef>
                <a:spcPts val="600"/>
              </a:spcBef>
              <a:buNone/>
            </a:pPr>
            <a:r>
              <a:rPr lang="en-US" altLang="zh-CN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6.6 </a:t>
            </a:r>
            <a:r>
              <a:rPr lang="zh-CN" altLang="en-US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核函数机器</a:t>
            </a:r>
            <a:endParaRPr lang="en-US" altLang="zh-CN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marL="0" indent="0" eaLnBrk="1" hangingPunct="1">
              <a:spcBef>
                <a:spcPts val="600"/>
              </a:spcBef>
              <a:buNone/>
            </a:pPr>
            <a:r>
              <a:rPr lang="en-US" altLang="zh-CN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6.7 </a:t>
            </a:r>
            <a:r>
              <a:rPr lang="zh-CN" altLang="en-US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讨论</a:t>
            </a:r>
            <a:endParaRPr lang="en-US" altLang="zh-CN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34B8072-FC66-4B25-B263-1B3C169E07AD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500458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5079F79-C510-45E4-9D11-FEBB52D4B7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1510684"/>
            <a:ext cx="4795044" cy="4027967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57734D-ABB6-48A6-8946-B8D970F7C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30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156C18F-71D8-4F32-B8E6-EF6D51E49F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44588" y="193204"/>
            <a:ext cx="9502824" cy="114300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6.5.1  </a:t>
            </a:r>
            <a:r>
              <a:rPr lang="zh-CN" altLang="en-US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广义线性判别函数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A614F2A-EAF9-457F-8343-1CFA392A3397}"/>
                  </a:ext>
                </a:extLst>
              </p:cNvPr>
              <p:cNvSpPr/>
              <p:nvPr/>
            </p:nvSpPr>
            <p:spPr>
              <a:xfrm>
                <a:off x="713402" y="1459677"/>
                <a:ext cx="7364728" cy="35157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indent="-342900">
                  <a:spcBef>
                    <a:spcPts val="12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800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例子：</a:t>
                </a:r>
                <a:r>
                  <a:rPr lang="en-US" altLang="zh-CN" sz="2800" dirty="0">
                    <a:solidFill>
                      <a:schemeClr val="bg2"/>
                    </a:solidFill>
                  </a:rPr>
                  <a:t> </a:t>
                </a:r>
                <a:endParaRPr lang="en-US" altLang="zh-CN" sz="2800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marL="114300" lvl="1">
                  <a:spcBef>
                    <a:spcPts val="12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zh-CN" sz="28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altLang="zh-CN" sz="2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kern="0" dirty="0">
                  <a:solidFill>
                    <a:srgbClr val="000000"/>
                  </a:solidFill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lvl="1" indent="-342900">
                  <a:spcBef>
                    <a:spcPts val="12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800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决策规则：</a:t>
                </a:r>
                <a:r>
                  <a:rPr lang="en-US" altLang="zh-CN" sz="2800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 </a:t>
                </a:r>
              </a:p>
              <a:p>
                <a:pPr marL="114300" lvl="1">
                  <a:spcBef>
                    <a:spcPts val="12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2800" kern="0" dirty="0">
                          <a:solidFill>
                            <a:srgbClr val="000000"/>
                          </a:solidFill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若</m:t>
                      </m:r>
                      <m:r>
                        <a:rPr lang="en-US" altLang="zh-CN" sz="28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zh-CN" sz="28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≷</m:t>
                      </m:r>
                      <m:r>
                        <a:rPr lang="en-US" altLang="zh-CN" sz="2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zh-CN" altLang="en-US" sz="28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，</m:t>
                      </m:r>
                      <m:r>
                        <a:rPr lang="zh-CN" altLang="en-US" sz="28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则</m:t>
                      </m:r>
                      <m:r>
                        <a:rPr lang="en-US" altLang="zh-CN" sz="2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800" kern="0" dirty="0">
                  <a:solidFill>
                    <a:srgbClr val="000000"/>
                  </a:solidFill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lvl="1" indent="-342900">
                  <a:spcBef>
                    <a:spcPts val="12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800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二次判别函数：</a:t>
                </a:r>
                <a:endParaRPr lang="en-US" altLang="zh-CN" sz="2800" kern="0" dirty="0">
                  <a:solidFill>
                    <a:srgbClr val="000000"/>
                  </a:solidFill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114300" lvl="1">
                  <a:spcBef>
                    <a:spcPts val="12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zh-CN" sz="28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CN" sz="28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800" dirty="0">
                  <a:solidFill>
                    <a:schemeClr val="bg2"/>
                  </a:solidFill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A614F2A-EAF9-457F-8343-1CFA392A3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402" y="1459677"/>
                <a:ext cx="7364728" cy="3515706"/>
              </a:xfrm>
              <a:prstGeom prst="rect">
                <a:avLst/>
              </a:prstGeom>
              <a:blipFill>
                <a:blip r:embed="rId3"/>
                <a:stretch>
                  <a:fillRect t="-22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6C76831E-C419-4F99-A655-0C8C556EAEA4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593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57734D-ABB6-48A6-8946-B8D970F7C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31</a:t>
            </a:fld>
            <a:endParaRPr lang="en-US" altLang="zh-CN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A614F2A-EAF9-457F-8343-1CFA392A3397}"/>
                  </a:ext>
                </a:extLst>
              </p:cNvPr>
              <p:cNvSpPr/>
              <p:nvPr/>
            </p:nvSpPr>
            <p:spPr>
              <a:xfrm>
                <a:off x="713402" y="824085"/>
                <a:ext cx="10765196" cy="49721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indent="-342900">
                  <a:spcBef>
                    <a:spcPts val="12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800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转化为</a:t>
                </a:r>
                <a14:m>
                  <m:oMath xmlns:m="http://schemas.openxmlformats.org/officeDocument/2006/math">
                    <m:r>
                      <a:rPr lang="en-US" altLang="zh-CN" sz="280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𝑦</m:t>
                    </m:r>
                  </m:oMath>
                </a14:m>
                <a:r>
                  <a:rPr lang="zh-CN" altLang="en-US" sz="2800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的线性函数：</a:t>
                </a:r>
                <a:endParaRPr lang="en-US" altLang="zh-CN" sz="2800" kern="0" dirty="0">
                  <a:solidFill>
                    <a:srgbClr val="000000"/>
                  </a:solidFill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114300" lvl="1">
                  <a:spcBef>
                    <a:spcPts val="12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zh-CN" sz="28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altLang="zh-CN" sz="28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800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800" b="0" i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800" b="0" i="0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marL="114300" lvl="1">
                  <a:spcBef>
                    <a:spcPts val="12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altLang="zh-CN" sz="2800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80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80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zh-CN" sz="2800" b="0" i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CN" sz="280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r>
                        <a:rPr lang="en-US" altLang="zh-CN" sz="2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CN" sz="2800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zh-CN" sz="28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kern="0" dirty="0">
                  <a:solidFill>
                    <a:srgbClr val="000000"/>
                  </a:solidFill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114300" lvl="1" algn="r">
                  <a:spcBef>
                    <a:spcPts val="1200"/>
                  </a:spcBef>
                  <a:buClr>
                    <a:srgbClr val="000000"/>
                  </a:buClr>
                </a:pP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altLang="zh-CN" sz="2800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2800" b="1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sz="2800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称为广义线性判别函数</a:t>
                </a:r>
                <a:endParaRPr lang="en-US" altLang="zh-CN" sz="2800" kern="0" dirty="0">
                  <a:solidFill>
                    <a:srgbClr val="000000"/>
                  </a:solidFill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114300" lvl="1" algn="r">
                  <a:spcBef>
                    <a:spcPts val="1200"/>
                  </a:spcBef>
                  <a:buClr>
                    <a:srgbClr val="000000"/>
                  </a:buClr>
                </a:pPr>
                <a:endParaRPr lang="en-US" altLang="zh-CN" kern="0" dirty="0">
                  <a:solidFill>
                    <a:srgbClr val="000000"/>
                  </a:solidFill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lvl="1" indent="-342900">
                  <a:spcBef>
                    <a:spcPts val="12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800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经过变换，维数大大增加，会陷入所谓“维数灾难”（</a:t>
                </a:r>
                <a:r>
                  <a:rPr lang="en-US" altLang="zh-CN" sz="2800" kern="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the curse of dimensionality</a:t>
                </a:r>
                <a:r>
                  <a:rPr lang="zh-CN" altLang="en-US" sz="2800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）</a:t>
                </a:r>
                <a:endParaRPr lang="en-US" altLang="zh-CN" sz="2800" kern="0" dirty="0">
                  <a:solidFill>
                    <a:srgbClr val="000000"/>
                  </a:solidFill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A614F2A-EAF9-457F-8343-1CFA392A3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402" y="824085"/>
                <a:ext cx="10765196" cy="4972130"/>
              </a:xfrm>
              <a:prstGeom prst="rect">
                <a:avLst/>
              </a:prstGeom>
              <a:blipFill>
                <a:blip r:embed="rId2"/>
                <a:stretch>
                  <a:fillRect t="-1593" r="-1189" b="-24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F05B2FA4-0D2B-49D5-BCA1-3076F3A75016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9549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57734D-ABB6-48A6-8946-B8D970F7C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32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156C18F-71D8-4F32-B8E6-EF6D51E49F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44588" y="338234"/>
            <a:ext cx="9502824" cy="114300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6.5.2  </a:t>
            </a:r>
            <a:r>
              <a:rPr lang="zh-CN" altLang="en-US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核函数变换与支持向量机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A614F2A-EAF9-457F-8343-1CFA392A3397}"/>
                  </a:ext>
                </a:extLst>
              </p:cNvPr>
              <p:cNvSpPr/>
              <p:nvPr/>
            </p:nvSpPr>
            <p:spPr>
              <a:xfrm>
                <a:off x="623696" y="1476754"/>
                <a:ext cx="6912464" cy="46830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indent="-342900">
                  <a:spcBef>
                    <a:spcPts val="12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800" kern="0" dirty="0">
                    <a:solidFill>
                      <a:schemeClr val="bg2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支持向量机</a:t>
                </a:r>
                <a:endParaRPr lang="en-US" altLang="zh-CN" sz="2800" kern="0" dirty="0">
                  <a:solidFill>
                    <a:schemeClr val="bg2"/>
                  </a:solidFill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742950" lvl="1" indent="-285750">
                  <a:spcBef>
                    <a:spcPts val="1200"/>
                  </a:spcBef>
                  <a:buClr>
                    <a:srgbClr val="000000"/>
                  </a:buClr>
                  <a:buFontTx/>
                  <a:buChar char="–"/>
                </a:pPr>
                <a:r>
                  <a:rPr lang="zh-CN" altLang="en-US" sz="2800" kern="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引入特征变换将非线性问题转化成线性问题</a:t>
                </a:r>
                <a:endParaRPr lang="en-US" altLang="zh-CN" sz="2800" kern="0" dirty="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742950" lvl="1" indent="-285750">
                  <a:spcBef>
                    <a:spcPts val="1200"/>
                  </a:spcBef>
                  <a:buClr>
                    <a:srgbClr val="000000"/>
                  </a:buClr>
                  <a:buFontTx/>
                  <a:buChar char="–"/>
                </a:pPr>
                <a:endParaRPr lang="en-US" altLang="zh-CN" sz="2800" kern="0" dirty="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lvl="1" indent="-342900">
                  <a:spcBef>
                    <a:spcPts val="12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800" kern="0" dirty="0">
                    <a:solidFill>
                      <a:schemeClr val="bg2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线性支持向量机的对偶问题：</a:t>
                </a:r>
                <a:endParaRPr lang="en-US" altLang="zh-CN" sz="2800" kern="0" dirty="0">
                  <a:solidFill>
                    <a:schemeClr val="bg2"/>
                  </a:solidFill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114300" lvl="1" algn="ctr">
                  <a:lnSpc>
                    <a:spcPct val="150000"/>
                  </a:lnSpc>
                  <a:spcBef>
                    <a:spcPts val="0"/>
                  </a:spcBef>
                  <a:buClr>
                    <a:srgbClr val="000000"/>
                  </a:buClr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lang="zh-CN" altLang="zh-CN" i="1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limLowPr>
                      <m:e>
                        <m:r>
                          <a:rPr lang="en-US" altLang="zh-CN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𝑚𝑎𝑥</m:t>
                        </m:r>
                      </m:e>
                      <m:lim>
                        <m:r>
                          <a:rPr lang="en-US" altLang="zh-CN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𝛼</m:t>
                        </m:r>
                      </m:lim>
                    </m:limLow>
                    <m:r>
                      <a:rPr lang="en-US" altLang="zh-CN" ker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  </m:t>
                    </m:r>
                    <m:r>
                      <a:rPr lang="en-US" altLang="zh-CN" ker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𝑄</m:t>
                    </m:r>
                    <m:d>
                      <m:dPr>
                        <m:ctrlPr>
                          <a:rPr lang="en-US" altLang="zh-CN" i="1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𝜶</m:t>
                        </m:r>
                      </m:e>
                    </m:d>
                    <m:r>
                      <a:rPr lang="en-US" altLang="zh-CN" ker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zh-CN" altLang="zh-CN" i="1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a:rPr lang="en-US" altLang="zh-CN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CN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zh-CN" altLang="zh-CN" i="1" ker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ker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ker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ker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−</m:t>
                    </m:r>
                    <m:f>
                      <m:fPr>
                        <m:ctrlPr>
                          <a:rPr lang="zh-CN" altLang="zh-CN" i="1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zh-CN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CN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zh-CN" altLang="zh-CN" i="1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a:rPr lang="en-US" altLang="zh-CN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CN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𝑗</m:t>
                        </m:r>
                        <m:r>
                          <a:rPr lang="en-US" altLang="zh-CN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zh-CN" altLang="zh-CN" i="1" ker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ker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ker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 ker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ker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ker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 ker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ker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ker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 ker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ker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ker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 ker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 ker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ker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ker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Arial" panose="020B0604020202020204" pitchFamily="34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ker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zh-CN" altLang="zh-CN" i="1" ker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ker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ker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Arial" panose="020B0604020202020204" pitchFamily="34" charset="0"/>
                                  </a:rPr>
                                  <m:t>𝒋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altLang="zh-CN" kern="0" dirty="0">
                    <a:solidFill>
                      <a:schemeClr val="bg2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  </a:t>
                </a:r>
              </a:p>
              <a:p>
                <a:pPr marL="114300" lvl="1" algn="ctr">
                  <a:lnSpc>
                    <a:spcPct val="150000"/>
                  </a:lnSpc>
                  <a:spcBef>
                    <a:spcPts val="0"/>
                  </a:spcBef>
                  <a:buClr>
                    <a:srgbClr val="000000"/>
                  </a:buClr>
                </a:pPr>
                <a:r>
                  <a:rPr lang="en-US" altLang="zh-CN" kern="0" dirty="0">
                    <a:solidFill>
                      <a:schemeClr val="bg2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s</a:t>
                </a:r>
                <a:r>
                  <a:rPr lang="en-US" altLang="zh-CN" kern="0" dirty="0" err="1">
                    <a:solidFill>
                      <a:schemeClr val="bg2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.t.</a:t>
                </a:r>
                <a:r>
                  <a:rPr lang="en-US" altLang="zh-CN" kern="0" dirty="0">
                    <a:solidFill>
                      <a:schemeClr val="bg2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zh-CN" i="1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a:rPr lang="en-US" altLang="zh-CN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CN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zh-CN" altLang="zh-CN" i="1" ker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ker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ker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 ker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ker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ker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ker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=0 </m:t>
                    </m:r>
                  </m:oMath>
                </a14:m>
                <a:endParaRPr lang="en-US" altLang="zh-CN" kern="0" dirty="0">
                  <a:solidFill>
                    <a:schemeClr val="bg2"/>
                  </a:solidFill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114300" lvl="1">
                  <a:lnSpc>
                    <a:spcPct val="150000"/>
                  </a:lnSpc>
                  <a:spcBef>
                    <a:spcPts val="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ker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0≤</m:t>
                      </m:r>
                      <m:sSub>
                        <m:sSubPr>
                          <m:ctrlPr>
                            <a:rPr lang="zh-CN" altLang="zh-CN" i="1" ker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ker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ker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ker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en-US" altLang="zh-CN" ker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𝐶</m:t>
                      </m:r>
                      <m:r>
                        <a:rPr lang="en-US" altLang="zh-CN" ker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,  </m:t>
                      </m:r>
                      <m:r>
                        <a:rPr lang="en-US" altLang="zh-CN" ker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𝑖</m:t>
                      </m:r>
                      <m:r>
                        <a:rPr lang="en-US" altLang="zh-CN" ker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=1,⋯,</m:t>
                      </m:r>
                      <m:r>
                        <a:rPr lang="en-US" altLang="zh-CN" ker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𝑁</m:t>
                      </m:r>
                    </m:oMath>
                  </m:oMathPara>
                </a14:m>
                <a:endParaRPr lang="en-US" altLang="zh-CN" kern="0" dirty="0">
                  <a:solidFill>
                    <a:schemeClr val="bg2"/>
                  </a:solidFill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A614F2A-EAF9-457F-8343-1CFA392A3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96" y="1476754"/>
                <a:ext cx="6912464" cy="4683077"/>
              </a:xfrm>
              <a:prstGeom prst="rect">
                <a:avLst/>
              </a:prstGeom>
              <a:blipFill>
                <a:blip r:embed="rId2"/>
                <a:stretch>
                  <a:fillRect t="-16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FD24EFA0-37DE-433D-B9F3-FC804A1DCF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300" y="2492896"/>
            <a:ext cx="4233938" cy="288427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CFD5F98-69E5-4701-B3A2-FCB32B5810F3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532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57734D-ABB6-48A6-8946-B8D970F7C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33</a:t>
            </a:fld>
            <a:endParaRPr lang="en-US" altLang="zh-CN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A614F2A-EAF9-457F-8343-1CFA392A3397}"/>
                  </a:ext>
                </a:extLst>
              </p:cNvPr>
              <p:cNvSpPr/>
              <p:nvPr/>
            </p:nvSpPr>
            <p:spPr>
              <a:xfrm>
                <a:off x="635550" y="692696"/>
                <a:ext cx="10920899" cy="50563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indent="-342900">
                  <a:spcBef>
                    <a:spcPts val="12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zh-CN" altLang="zh-CN" sz="2800" kern="0" dirty="0">
                    <a:solidFill>
                      <a:schemeClr val="bg2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判别函数：</a:t>
                </a:r>
                <a:endParaRPr lang="en-US" altLang="zh-CN" sz="2800" kern="0" dirty="0">
                  <a:solidFill>
                    <a:schemeClr val="bg2"/>
                  </a:solidFill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114300" lvl="1">
                  <a:spcBef>
                    <a:spcPts val="12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b="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𝑠𝑔𝑛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CN" b="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CN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b="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r>
                                <a:rPr lang="en-US" altLang="zh-CN" b="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  <m:r>
                        <a:rPr lang="en-US" altLang="zh-CN" b="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b="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𝑠𝑔𝑛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b="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b="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CN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b="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b="1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altLang="zh-CN" b="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altLang="zh-CN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b="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altLang="zh-CN" b="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dirty="0">
                  <a:solidFill>
                    <a:schemeClr val="bg2"/>
                  </a:solidFill>
                </a:endParaRPr>
              </a:p>
              <a:p>
                <a:pPr lvl="1" indent="-342900">
                  <a:spcBef>
                    <a:spcPts val="12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800" kern="0" dirty="0">
                    <a:solidFill>
                      <a:schemeClr val="bg2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支持向量满足等式：</a:t>
                </a:r>
                <a:endParaRPr lang="en-US" altLang="zh-CN" sz="2800" kern="0" dirty="0">
                  <a:solidFill>
                    <a:schemeClr val="bg2"/>
                  </a:solidFill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114300" lvl="1">
                  <a:spcBef>
                    <a:spcPts val="12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zh-CN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zh-CN" altLang="zh-CN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−1=0</m:t>
                      </m:r>
                    </m:oMath>
                  </m:oMathPara>
                </a14:m>
                <a:endParaRPr lang="en-US" altLang="zh-CN" dirty="0">
                  <a:solidFill>
                    <a:schemeClr val="bg2"/>
                  </a:solidFill>
                  <a:ea typeface="黑体" panose="02010609060101010101" pitchFamily="49" charset="-122"/>
                </a:endParaRPr>
              </a:p>
              <a:p>
                <a:pPr lvl="1" indent="-342900">
                  <a:spcBef>
                    <a:spcPts val="12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800" kern="0" dirty="0">
                    <a:solidFill>
                      <a:schemeClr val="bg2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特征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sz="2800" kern="0" dirty="0">
                    <a:solidFill>
                      <a:schemeClr val="bg2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进行非线性变换为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sz="2800" kern="0" dirty="0">
                    <a:solidFill>
                      <a:schemeClr val="bg2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，则决策函数：</a:t>
                </a:r>
                <a:endParaRPr lang="en-US" altLang="zh-CN" sz="2800" kern="0" dirty="0">
                  <a:solidFill>
                    <a:schemeClr val="bg2"/>
                  </a:solidFill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𝑠𝑔𝑛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zh-CN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𝝋</m:t>
                                  </m:r>
                                </m:sup>
                              </m:sSup>
                              <m:r>
                                <a:rPr lang="en-US" altLang="zh-CN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CN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𝑠𝑔𝑛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zh-CN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CN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CN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zh-CN" altLang="zh-CN" b="1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1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)⋅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b="1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dirty="0">
                  <a:solidFill>
                    <a:schemeClr val="bg2"/>
                  </a:solidFill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A614F2A-EAF9-457F-8343-1CFA392A3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50" y="692696"/>
                <a:ext cx="10920899" cy="5056321"/>
              </a:xfrm>
              <a:prstGeom prst="rect">
                <a:avLst/>
              </a:prstGeom>
              <a:blipFill>
                <a:blip r:embed="rId2"/>
                <a:stretch>
                  <a:fillRect t="-16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F59B19FC-CA3A-40EE-B974-697719D61321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6124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8917D8-9A4A-49D4-B807-B998BF98E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34</a:t>
            </a:fld>
            <a:endParaRPr lang="en-US" altLang="zh-CN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E0ABCBF-CDDB-41E1-9068-194C6633917C}"/>
                  </a:ext>
                </a:extLst>
              </p:cNvPr>
              <p:cNvSpPr/>
              <p:nvPr/>
            </p:nvSpPr>
            <p:spPr>
              <a:xfrm>
                <a:off x="695400" y="620688"/>
                <a:ext cx="10396155" cy="48397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indent="-342900">
                  <a:spcBef>
                    <a:spcPts val="12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800" kern="0" dirty="0">
                    <a:solidFill>
                      <a:schemeClr val="bg2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优化问题变成</a:t>
                </a:r>
                <a:r>
                  <a:rPr lang="zh-CN" altLang="zh-CN" sz="2800" kern="0" dirty="0">
                    <a:solidFill>
                      <a:schemeClr val="bg2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：</a:t>
                </a:r>
                <a:endParaRPr lang="en-US" altLang="zh-CN" sz="2800" kern="0" dirty="0">
                  <a:solidFill>
                    <a:schemeClr val="bg2"/>
                  </a:solidFill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114300" lvl="1" algn="ctr">
                  <a:spcBef>
                    <a:spcPts val="1200"/>
                  </a:spcBef>
                  <a:buClr>
                    <a:srgbClr val="000000"/>
                  </a:buClr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lang="zh-CN" altLang="zh-CN" i="1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limLowPr>
                      <m:e>
                        <m:r>
                          <a:rPr lang="en-US" altLang="zh-CN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𝑚𝑎𝑥</m:t>
                        </m:r>
                      </m:e>
                      <m:lim>
                        <m:r>
                          <a:rPr lang="en-US" altLang="zh-CN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𝛼</m:t>
                        </m:r>
                      </m:lim>
                    </m:limLow>
                    <m:r>
                      <a:rPr lang="en-US" altLang="zh-CN" ker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  </m:t>
                    </m:r>
                    <m:r>
                      <a:rPr lang="en-US" altLang="zh-CN" ker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𝑄</m:t>
                    </m:r>
                    <m:d>
                      <m:dPr>
                        <m:ctrlPr>
                          <a:rPr lang="en-US" altLang="zh-CN" i="1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𝜶</m:t>
                        </m:r>
                      </m:e>
                    </m:d>
                    <m:r>
                      <a:rPr lang="en-US" altLang="zh-CN" ker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zh-CN" altLang="zh-CN" i="1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a:rPr lang="en-US" altLang="zh-CN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CN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zh-CN" altLang="zh-CN" i="1" ker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ker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ker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ker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−</m:t>
                    </m:r>
                    <m:f>
                      <m:fPr>
                        <m:ctrlPr>
                          <a:rPr lang="zh-CN" altLang="zh-CN" i="1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zh-CN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CN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zh-CN" altLang="zh-CN" i="1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a:rPr lang="en-US" altLang="zh-CN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CN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𝑗</m:t>
                        </m:r>
                        <m:r>
                          <a:rPr lang="en-US" altLang="zh-CN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zh-CN" altLang="zh-CN" i="1" ker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ker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ker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 ker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ker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ker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 ker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ker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ker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 ker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ker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ker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zh-CN" b="1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)⋅</m:t>
                            </m:r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zh-CN" b="1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r>
                  <a:rPr lang="en-US" altLang="zh-CN" kern="0" dirty="0">
                    <a:solidFill>
                      <a:schemeClr val="bg2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  </a:t>
                </a:r>
              </a:p>
              <a:p>
                <a:pPr marL="114300" lvl="1" algn="ctr">
                  <a:spcBef>
                    <a:spcPts val="1200"/>
                  </a:spcBef>
                  <a:buClr>
                    <a:srgbClr val="000000"/>
                  </a:buClr>
                </a:pPr>
                <a:r>
                  <a:rPr lang="en-US" altLang="zh-CN" kern="0" dirty="0">
                    <a:solidFill>
                      <a:schemeClr val="bg2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s</a:t>
                </a:r>
                <a:r>
                  <a:rPr lang="en-US" altLang="zh-CN" kern="0" dirty="0" err="1">
                    <a:solidFill>
                      <a:schemeClr val="bg2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.t.</a:t>
                </a:r>
                <a:r>
                  <a:rPr lang="en-US" altLang="zh-CN" kern="0" dirty="0">
                    <a:solidFill>
                      <a:schemeClr val="bg2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zh-CN" i="1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a:rPr lang="en-US" altLang="zh-CN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CN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zh-CN" altLang="zh-CN" i="1" ker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ker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ker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 ker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ker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ker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ker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=0 </m:t>
                    </m:r>
                  </m:oMath>
                </a14:m>
                <a:endParaRPr lang="en-US" altLang="zh-CN" kern="0" dirty="0">
                  <a:solidFill>
                    <a:schemeClr val="bg2"/>
                  </a:solidFill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114300" lvl="1">
                  <a:spcBef>
                    <a:spcPts val="12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ker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0≤</m:t>
                      </m:r>
                      <m:sSub>
                        <m:sSubPr>
                          <m:ctrlPr>
                            <a:rPr lang="zh-CN" altLang="zh-CN" i="1" ker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ker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ker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ker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en-US" altLang="zh-CN" ker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𝐶</m:t>
                      </m:r>
                      <m:r>
                        <a:rPr lang="en-US" altLang="zh-CN" ker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,  </m:t>
                      </m:r>
                      <m:r>
                        <a:rPr lang="en-US" altLang="zh-CN" ker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𝑖</m:t>
                      </m:r>
                      <m:r>
                        <a:rPr lang="en-US" altLang="zh-CN" ker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=1,⋯,</m:t>
                      </m:r>
                      <m:r>
                        <a:rPr lang="en-US" altLang="zh-CN" ker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𝑁</m:t>
                      </m:r>
                    </m:oMath>
                  </m:oMathPara>
                </a14:m>
                <a:endParaRPr lang="en-US" altLang="zh-CN" kern="0" dirty="0">
                  <a:solidFill>
                    <a:schemeClr val="bg2"/>
                  </a:solidFill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lvl="1" indent="-342900">
                  <a:spcBef>
                    <a:spcPts val="12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zh-CN" altLang="zh-CN" sz="2800" kern="0" dirty="0">
                    <a:solidFill>
                      <a:schemeClr val="bg2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支持向量满足等式</a:t>
                </a:r>
                <a:r>
                  <a:rPr lang="zh-CN" altLang="en-US" sz="2800" kern="0" dirty="0">
                    <a:solidFill>
                      <a:schemeClr val="bg2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：</a:t>
                </a:r>
                <a:endParaRPr lang="en-US" altLang="zh-CN" sz="2800" dirty="0">
                  <a:solidFill>
                    <a:schemeClr val="bg2"/>
                  </a:solidFill>
                </a:endParaRPr>
              </a:p>
              <a:p>
                <a:pPr marL="114300" lvl="1">
                  <a:spcBef>
                    <a:spcPts val="12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b="1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)⋅</m:t>
                                  </m:r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b="1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−1=0</m:t>
                      </m:r>
                    </m:oMath>
                  </m:oMathPara>
                </a14:m>
                <a:endParaRPr lang="en-US" altLang="zh-CN" dirty="0">
                  <a:solidFill>
                    <a:schemeClr val="bg2"/>
                  </a:solidFill>
                </a:endParaRPr>
              </a:p>
              <a:p>
                <a:pPr lvl="1" indent="-342900">
                  <a:spcBef>
                    <a:spcPts val="12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800" kern="0" dirty="0">
                    <a:solidFill>
                      <a:schemeClr val="bg2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核函数</a:t>
                </a:r>
                <a:endParaRPr lang="en-US" altLang="zh-CN" sz="2800" kern="0" dirty="0">
                  <a:solidFill>
                    <a:schemeClr val="bg2"/>
                  </a:solidFill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114300" lvl="1">
                  <a:spcBef>
                    <a:spcPts val="12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ker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𝐾</m:t>
                      </m:r>
                      <m:r>
                        <a:rPr lang="en-US" altLang="zh-CN" ker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i="1" ker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ker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ker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ker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i="1" ker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ker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ker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𝒋</m:t>
                          </m:r>
                        </m:sub>
                      </m:sSub>
                      <m:r>
                        <a:rPr lang="en-US" altLang="zh-CN" ker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)</m:t>
                      </m:r>
                      <m:limUpp>
                        <m:limUppPr>
                          <m:ctrlPr>
                            <a:rPr lang="zh-CN" altLang="zh-CN" i="1" ker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limUppPr>
                        <m:e>
                          <m:r>
                            <a:rPr lang="en-US" altLang="zh-CN" ker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=</m:t>
                          </m:r>
                        </m:e>
                        <m:lim>
                          <m:r>
                            <a:rPr lang="en-US" altLang="zh-CN" ker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𝑑𝑒𝑓</m:t>
                          </m:r>
                        </m:lim>
                      </m:limUpp>
                      <m:d>
                        <m:dPr>
                          <m:ctrlPr>
                            <a:rPr lang="zh-CN" altLang="zh-CN" i="1" ker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ker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𝜑</m:t>
                          </m:r>
                          <m:r>
                            <a:rPr lang="en-US" altLang="zh-CN" ker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i="1" ker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ker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ker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ker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)⋅</m:t>
                          </m:r>
                          <m:r>
                            <a:rPr lang="en-US" altLang="zh-CN" ker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𝜑</m:t>
                          </m:r>
                          <m:r>
                            <a:rPr lang="en-US" altLang="zh-CN" ker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i="1" ker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ker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ker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altLang="zh-CN" ker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CN" altLang="zh-CN" kern="0" dirty="0">
                  <a:solidFill>
                    <a:schemeClr val="bg2"/>
                  </a:solidFill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E0ABCBF-CDDB-41E1-9068-194C663391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620688"/>
                <a:ext cx="10396155" cy="4839786"/>
              </a:xfrm>
              <a:prstGeom prst="rect">
                <a:avLst/>
              </a:prstGeom>
              <a:blipFill>
                <a:blip r:embed="rId2"/>
                <a:stretch>
                  <a:fillRect t="-17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66D257B7-4087-415B-B914-A937C63CEA51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7522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0EBD94-BE80-415B-BE5B-419EB9E18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35</a:t>
            </a:fld>
            <a:endParaRPr lang="en-US" altLang="zh-CN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3E021EF-5176-4D95-B6B8-E51E933FB94B}"/>
                  </a:ext>
                </a:extLst>
              </p:cNvPr>
              <p:cNvSpPr/>
              <p:nvPr/>
            </p:nvSpPr>
            <p:spPr>
              <a:xfrm>
                <a:off x="623392" y="545857"/>
                <a:ext cx="10468163" cy="56505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indent="-342900">
                  <a:spcBef>
                    <a:spcPts val="6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800" kern="0" dirty="0">
                    <a:solidFill>
                      <a:schemeClr val="bg2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变换空间里的支持向量机：</a:t>
                </a:r>
                <a:r>
                  <a:rPr lang="en-US" altLang="zh-CN" sz="2800" kern="0" dirty="0">
                    <a:solidFill>
                      <a:schemeClr val="bg2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    </a:t>
                </a:r>
              </a:p>
              <a:p>
                <a:pPr marL="114300" lvl="1">
                  <a:spcBef>
                    <a:spcPts val="6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𝑠𝑔𝑛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zh-CN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CN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b="1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zh-CN" sz="2800" dirty="0"/>
              </a:p>
              <a:p>
                <a:pPr lvl="1" indent="-342900">
                  <a:spcBef>
                    <a:spcPts val="6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800" kern="0" dirty="0">
                    <a:solidFill>
                      <a:schemeClr val="bg2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系数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800" kern="0" dirty="0">
                    <a:solidFill>
                      <a:schemeClr val="bg2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是下列优化问题的解</a:t>
                </a:r>
                <a:r>
                  <a:rPr lang="zh-CN" altLang="zh-CN" sz="2800" kern="0" dirty="0">
                    <a:solidFill>
                      <a:schemeClr val="bg2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：</a:t>
                </a:r>
                <a:endParaRPr lang="en-US" altLang="zh-CN" sz="2800" kern="0" dirty="0">
                  <a:solidFill>
                    <a:schemeClr val="bg2"/>
                  </a:solidFill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114300" lvl="1" algn="ctr">
                  <a:lnSpc>
                    <a:spcPct val="120000"/>
                  </a:lnSpc>
                  <a:spcBef>
                    <a:spcPts val="600"/>
                  </a:spcBef>
                  <a:buClr>
                    <a:srgbClr val="000000"/>
                  </a:buClr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lang="zh-CN" altLang="zh-CN" i="1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limLowPr>
                      <m:e>
                        <m:r>
                          <a:rPr lang="en-US" altLang="zh-CN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𝑚𝑎𝑥</m:t>
                        </m:r>
                      </m:e>
                      <m:lim>
                        <m:r>
                          <a:rPr lang="en-US" altLang="zh-CN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𝛼</m:t>
                        </m:r>
                      </m:lim>
                    </m:limLow>
                    <m:r>
                      <a:rPr lang="en-US" altLang="zh-CN" ker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  </m:t>
                    </m:r>
                    <m:r>
                      <a:rPr lang="en-US" altLang="zh-CN" ker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𝑄</m:t>
                    </m:r>
                    <m:d>
                      <m:dPr>
                        <m:ctrlPr>
                          <a:rPr lang="en-US" altLang="zh-CN" i="1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𝜶</m:t>
                        </m:r>
                      </m:e>
                    </m:d>
                    <m:r>
                      <a:rPr lang="en-US" altLang="zh-CN" ker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zh-CN" altLang="zh-CN" i="1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a:rPr lang="en-US" altLang="zh-CN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CN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zh-CN" altLang="zh-CN" i="1" ker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ker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ker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ker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−</m:t>
                    </m:r>
                    <m:f>
                      <m:fPr>
                        <m:ctrlPr>
                          <a:rPr lang="zh-CN" altLang="zh-CN" i="1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zh-CN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CN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zh-CN" altLang="zh-CN" i="1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a:rPr lang="en-US" altLang="zh-CN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CN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𝑗</m:t>
                        </m:r>
                        <m:r>
                          <a:rPr lang="en-US" altLang="zh-CN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zh-CN" altLang="zh-CN" i="1" ker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ker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ker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 ker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ker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ker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 ker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ker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ker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 ker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ker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ker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b="1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b="1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kern="0" dirty="0">
                    <a:solidFill>
                      <a:schemeClr val="bg2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  </a:t>
                </a:r>
              </a:p>
              <a:p>
                <a:pPr marL="114300" lvl="1" algn="ctr">
                  <a:lnSpc>
                    <a:spcPct val="120000"/>
                  </a:lnSpc>
                  <a:spcBef>
                    <a:spcPts val="600"/>
                  </a:spcBef>
                  <a:buClr>
                    <a:srgbClr val="000000"/>
                  </a:buClr>
                </a:pPr>
                <a:r>
                  <a:rPr lang="en-US" altLang="zh-CN" kern="0" dirty="0" err="1">
                    <a:solidFill>
                      <a:schemeClr val="bg2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s.t.</a:t>
                </a:r>
                <a:r>
                  <a:rPr lang="en-US" altLang="zh-CN" kern="0" dirty="0">
                    <a:solidFill>
                      <a:schemeClr val="bg2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zh-CN" i="1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a:rPr lang="en-US" altLang="zh-CN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CN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zh-CN" altLang="zh-CN" i="1" ker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ker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ker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 ker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ker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ker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ker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=0 </m:t>
                    </m:r>
                  </m:oMath>
                </a14:m>
                <a:endParaRPr lang="en-US" altLang="zh-CN" kern="0" dirty="0">
                  <a:solidFill>
                    <a:schemeClr val="bg2"/>
                  </a:solidFill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114300" lvl="1">
                  <a:lnSpc>
                    <a:spcPct val="120000"/>
                  </a:lnSpc>
                  <a:spcBef>
                    <a:spcPts val="6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ker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0≤</m:t>
                      </m:r>
                      <m:sSub>
                        <m:sSubPr>
                          <m:ctrlPr>
                            <a:rPr lang="zh-CN" altLang="zh-CN" i="1" ker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ker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ker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ker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en-US" altLang="zh-CN" ker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𝐶</m:t>
                      </m:r>
                      <m:r>
                        <a:rPr lang="en-US" altLang="zh-CN" ker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,  </m:t>
                      </m:r>
                      <m:r>
                        <a:rPr lang="en-US" altLang="zh-CN" ker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𝑖</m:t>
                      </m:r>
                      <m:r>
                        <a:rPr lang="en-US" altLang="zh-CN" ker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=1,⋯,</m:t>
                      </m:r>
                      <m:r>
                        <a:rPr lang="en-US" altLang="zh-CN" ker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𝑁</m:t>
                      </m:r>
                    </m:oMath>
                  </m:oMathPara>
                </a14:m>
                <a:endParaRPr lang="en-US" altLang="zh-CN" kern="0" dirty="0">
                  <a:solidFill>
                    <a:schemeClr val="bg2"/>
                  </a:solidFill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lvl="1" indent="-342900">
                  <a:spcBef>
                    <a:spcPts val="6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800" i="1" kern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𝑏</m:t>
                    </m:r>
                  </m:oMath>
                </a14:m>
                <a:r>
                  <a:rPr lang="zh-CN" altLang="en-US" sz="2800" kern="0" dirty="0">
                    <a:solidFill>
                      <a:schemeClr val="bg2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通过满足下式的样本（支持向量）求得：</a:t>
                </a:r>
                <a:endParaRPr lang="en-US" altLang="zh-CN" sz="2800" kern="0" dirty="0">
                  <a:solidFill>
                    <a:schemeClr val="bg2"/>
                  </a:solidFill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114300" lvl="1">
                  <a:spcBef>
                    <a:spcPts val="6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zh-CN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zh-CN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−1=0</m:t>
                      </m:r>
                    </m:oMath>
                  </m:oMathPara>
                </a14:m>
                <a:endParaRPr lang="zh-CN" altLang="zh-CN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3E021EF-5176-4D95-B6B8-E51E933FB9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545857"/>
                <a:ext cx="10468163" cy="5650521"/>
              </a:xfrm>
              <a:prstGeom prst="rect">
                <a:avLst/>
              </a:prstGeom>
              <a:blipFill>
                <a:blip r:embed="rId2"/>
                <a:stretch>
                  <a:fillRect t="-15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CAAD39AE-FF31-48E8-9F7A-8A940FC40ADD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9783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3E021EF-5176-4D95-B6B8-E51E933FB94B}"/>
                  </a:ext>
                </a:extLst>
              </p:cNvPr>
              <p:cNvSpPr/>
              <p:nvPr/>
            </p:nvSpPr>
            <p:spPr>
              <a:xfrm>
                <a:off x="551384" y="620688"/>
                <a:ext cx="11089232" cy="59976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indent="-342900">
                  <a:lnSpc>
                    <a:spcPct val="120000"/>
                  </a:lnSpc>
                  <a:spcBef>
                    <a:spcPts val="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800" kern="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定理（</a:t>
                </a:r>
                <a:r>
                  <a:rPr lang="en-US" altLang="zh-CN" sz="2800" kern="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Mercer</a:t>
                </a:r>
                <a:r>
                  <a:rPr lang="zh-CN" altLang="en-US" sz="2800" kern="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条件）</a:t>
                </a:r>
                <a:endParaRPr lang="en-US" altLang="zh-CN" sz="2800" kern="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742950" lvl="1" indent="-285750">
                  <a:lnSpc>
                    <a:spcPct val="120000"/>
                  </a:lnSpc>
                  <a:spcBef>
                    <a:spcPts val="0"/>
                  </a:spcBef>
                  <a:buClr>
                    <a:srgbClr val="000000"/>
                  </a:buClr>
                  <a:buFontTx/>
                  <a:buChar char="–"/>
                </a:pPr>
                <a:r>
                  <a:rPr lang="zh-CN" altLang="en-US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对于任意的对称函数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zh-CN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kern="0" dirty="0">
                    <a:solidFill>
                      <a:schemeClr val="bg2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，它是某个特征空间中的内积运算的充分必要条件是，对任意的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zh-CN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zh-CN" altLang="zh-CN" i="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且</a:t>
                </a:r>
                <a14:m>
                  <m:oMath xmlns:m="http://schemas.openxmlformats.org/officeDocument/2006/math">
                    <m:nary>
                      <m:naryPr>
                        <m:subHide m:val="on"/>
                        <m:supHide m:val="on"/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&lt;∞</m:t>
                        </m:r>
                      </m:e>
                    </m:nary>
                  </m:oMath>
                </a14:m>
                <a:r>
                  <a:rPr lang="zh-CN" altLang="en-US" kern="0" dirty="0">
                    <a:solidFill>
                      <a:schemeClr val="bg2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，有</a:t>
                </a:r>
                <a:endParaRPr lang="en-US" altLang="zh-CN" kern="0" dirty="0">
                  <a:solidFill>
                    <a:schemeClr val="bg2"/>
                  </a:solidFill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lvl="1">
                  <a:spcBef>
                    <a:spcPts val="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limLoc m:val="undOvr"/>
                          <m:subHide m:val="on"/>
                          <m:supHide m:val="on"/>
                          <m:ctrlPr>
                            <a:rPr lang="zh-CN" altLang="en-US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altLang="zh-CN" kern="0" dirty="0">
                  <a:solidFill>
                    <a:schemeClr val="bg2"/>
                  </a:solidFill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lvl="1" indent="-342900">
                  <a:lnSpc>
                    <a:spcPct val="120000"/>
                  </a:lnSpc>
                  <a:spcBef>
                    <a:spcPts val="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800" kern="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正定核（</a:t>
                </a:r>
                <a:r>
                  <a:rPr lang="en-US" altLang="zh-CN" sz="2800" kern="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positive definite kernels</a:t>
                </a:r>
                <a:r>
                  <a:rPr lang="zh-CN" altLang="en-US" sz="2800" kern="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）</a:t>
                </a:r>
                <a:r>
                  <a:rPr lang="zh-CN" altLang="en-US" sz="2800" kern="0" dirty="0">
                    <a:solidFill>
                      <a:schemeClr val="bg2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：</a:t>
                </a:r>
                <a:r>
                  <a:rPr lang="en-US" altLang="zh-CN" sz="2800" kern="0" dirty="0">
                    <a:solidFill>
                      <a:schemeClr val="bg2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    </a:t>
                </a:r>
              </a:p>
              <a:p>
                <a:pPr marL="742950" lvl="1" indent="-285750">
                  <a:lnSpc>
                    <a:spcPct val="120000"/>
                  </a:lnSpc>
                  <a:spcBef>
                    <a:spcPts val="0"/>
                  </a:spcBef>
                  <a:buClr>
                    <a:srgbClr val="000000"/>
                  </a:buClr>
                  <a:buFontTx/>
                  <a:buChar char="–"/>
                </a:pPr>
                <a14:m>
                  <m:oMath xmlns:m="http://schemas.openxmlformats.org/officeDocument/2006/math"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𝐾</m:t>
                    </m:r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zh-CN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zh-CN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zh-CN" altLang="en-US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是定义在空间</a:t>
                </a:r>
                <a14:m>
                  <m:oMath xmlns:m="http://schemas.openxmlformats.org/officeDocument/2006/math"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𝑋</m:t>
                    </m:r>
                  </m:oMath>
                </a14:m>
                <a:r>
                  <a:rPr lang="zh-CN" altLang="en-US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上的对称函数，且对任意的训练数据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,⋯,</m:t>
                    </m:r>
                    <m:sSub>
                      <m:sSubPr>
                        <m:ctrlPr>
                          <a:rPr lang="zh-CN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∈</m:t>
                    </m:r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𝑋</m:t>
                    </m:r>
                  </m:oMath>
                </a14:m>
                <a:r>
                  <a:rPr lang="zh-CN" altLang="en-US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和任意的实系数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,⋯,</m:t>
                    </m:r>
                    <m:sSub>
                      <m:sSubPr>
                        <m:ctrlPr>
                          <a:rPr lang="zh-CN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∈</m:t>
                    </m:r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r>
                  <a:rPr lang="zh-CN" altLang="en-US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，都有</a:t>
                </a:r>
                <a:endParaRPr lang="en-US" altLang="zh-CN" kern="0" dirty="0">
                  <a:solidFill>
                    <a:srgbClr val="000000"/>
                  </a:solidFill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lvl="1">
                  <a:spcBef>
                    <a:spcPts val="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zh-CN" altLang="zh-CN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dirty="0">
                  <a:solidFill>
                    <a:schemeClr val="bg2"/>
                  </a:solidFill>
                </a:endParaRPr>
              </a:p>
              <a:p>
                <a:pPr marL="342900" indent="-342900">
                  <a:lnSpc>
                    <a:spcPct val="120000"/>
                  </a:lnSpc>
                  <a:spcBef>
                    <a:spcPts val="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800" kern="0" dirty="0">
                    <a:solidFill>
                      <a:schemeClr val="bg2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肯定存在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zh-CN" altLang="zh-CN" sz="28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28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zh-CN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altLang="zh-CN" sz="28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zh-CN" alt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altLang="zh-CN" sz="28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sz="2800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1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sz="2800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zh-CN" altLang="en-US" sz="2800" kern="0" dirty="0">
                    <a:solidFill>
                      <a:schemeClr val="bg2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的空间称为</a:t>
                </a:r>
                <a:r>
                  <a:rPr lang="zh-CN" altLang="zh-CN" sz="2800" kern="0" dirty="0">
                    <a:solidFill>
                      <a:schemeClr val="bg2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可再生核希尔伯特空间</a:t>
                </a:r>
                <a:r>
                  <a:rPr lang="en-US" altLang="zh-CN" sz="2800" kern="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RKHS</a:t>
                </a:r>
                <a:r>
                  <a:rPr lang="zh-CN" altLang="en-US" sz="2800" kern="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（</a:t>
                </a:r>
                <a:r>
                  <a:rPr lang="en-US" altLang="zh-CN" sz="2800" kern="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reproducing kernel Hilbert space</a:t>
                </a:r>
                <a:r>
                  <a:rPr lang="zh-CN" altLang="en-US" sz="2800" kern="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）</a:t>
                </a:r>
                <a:endParaRPr lang="en-US" altLang="zh-CN" sz="2800" kern="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3E021EF-5176-4D95-B6B8-E51E933FB9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620688"/>
                <a:ext cx="11089232" cy="5997604"/>
              </a:xfrm>
              <a:prstGeom prst="rect">
                <a:avLst/>
              </a:prstGeom>
              <a:blipFill>
                <a:blip r:embed="rId2"/>
                <a:stretch>
                  <a:fillRect l="-989" t="-813" r="-275" b="-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B396E4BD-70CF-4527-A734-B7D90C90ECD5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2299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31DDC0-83BC-4903-9E36-AEE259B77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37</a:t>
            </a:fld>
            <a:endParaRPr lang="en-US" altLang="zh-CN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5721F48-0CC8-4228-9AF7-1954AFFC59B0}"/>
                  </a:ext>
                </a:extLst>
              </p:cNvPr>
              <p:cNvSpPr/>
              <p:nvPr/>
            </p:nvSpPr>
            <p:spPr>
              <a:xfrm>
                <a:off x="717158" y="980728"/>
                <a:ext cx="10585176" cy="4192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lvl="1" indent="-457200">
                  <a:spcBef>
                    <a:spcPts val="12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800" kern="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常用核函数形式：</a:t>
                </a:r>
                <a:endParaRPr lang="en-US" altLang="zh-CN" sz="2800" kern="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742950" lvl="1" indent="-285750">
                  <a:spcBef>
                    <a:spcPts val="1200"/>
                  </a:spcBef>
                  <a:buClr>
                    <a:srgbClr val="000000"/>
                  </a:buClr>
                  <a:buFontTx/>
                  <a:buChar char="–"/>
                </a:pPr>
                <a:r>
                  <a:rPr lang="zh-CN" altLang="zh-CN" kern="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多项式核函数</a:t>
                </a:r>
                <a:endParaRPr lang="en-US" altLang="zh-CN" kern="0" dirty="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lvl="1">
                  <a:spcBef>
                    <a:spcPts val="12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𝐾</m:t>
                      </m:r>
                      <m:r>
                        <a:rPr lang="en-US" altLang="zh-CN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altLang="zh-CN" b="1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en-US" altLang="zh-CN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altLang="zh-CN" b="1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en-US" altLang="zh-CN" b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′</m:t>
                      </m:r>
                      <m:r>
                        <a:rPr lang="en-US" altLang="zh-CN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)=</m:t>
                      </m:r>
                      <m:sSup>
                        <m:sSupPr>
                          <m:ctrlPr>
                            <a:rPr lang="zh-CN" altLang="zh-CN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a:rPr lang="en-US" altLang="zh-CN" b="1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𝒙</m:t>
                              </m:r>
                              <m:r>
                                <a:rPr lang="en-US" altLang="zh-CN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⋅</m:t>
                              </m:r>
                              <m:r>
                                <a:rPr lang="en-US" altLang="zh-CN" b="1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𝒙</m:t>
                              </m:r>
                              <m:r>
                                <a:rPr lang="en-US" altLang="zh-CN" b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′</m:t>
                              </m:r>
                              <m:r>
                                <a:rPr lang="en-US" altLang="zh-CN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)+1</m:t>
                              </m:r>
                            </m:e>
                          </m:d>
                        </m:e>
                        <m:sup>
                          <m:r>
                            <a:rPr lang="en-US" altLang="zh-CN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𝑞</m:t>
                          </m:r>
                        </m:sup>
                      </m:sSup>
                    </m:oMath>
                  </m:oMathPara>
                </a14:m>
                <a:endParaRPr lang="zh-CN" altLang="zh-CN" kern="0" dirty="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742950" lvl="1" indent="-285750">
                  <a:spcBef>
                    <a:spcPts val="1200"/>
                  </a:spcBef>
                  <a:buClr>
                    <a:srgbClr val="000000"/>
                  </a:buClr>
                  <a:buFontTx/>
                  <a:buChar char="–"/>
                </a:pPr>
                <a:r>
                  <a:rPr lang="zh-CN" altLang="zh-CN" kern="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径向基（</a:t>
                </a:r>
                <a:r>
                  <a:rPr lang="en-US" altLang="zh-CN" kern="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RBF</a:t>
                </a:r>
                <a:r>
                  <a:rPr lang="zh-CN" altLang="zh-CN" kern="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）核函数</a:t>
                </a:r>
                <a:endParaRPr lang="en-US" altLang="zh-CN" kern="0" dirty="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lvl="1">
                  <a:spcBef>
                    <a:spcPts val="12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𝐾</m:t>
                      </m:r>
                      <m:r>
                        <a:rPr lang="en-US" altLang="zh-CN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altLang="zh-CN" b="1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en-US" altLang="zh-CN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altLang="zh-CN" b="1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en-US" altLang="zh-CN" b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′</m:t>
                      </m:r>
                      <m:r>
                        <a:rPr lang="en-US" altLang="zh-CN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)=</m:t>
                      </m:r>
                      <m:func>
                        <m:funcPr>
                          <m:ctrlPr>
                            <a:rPr lang="zh-CN" altLang="zh-CN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a:rPr lang="en-US" altLang="zh-CN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𝑒𝑥𝑝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CN" altLang="zh-CN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altLang="zh-CN" i="1" ker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1" i="1" kern="0" smtClean="0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Arial" panose="020B0604020202020204" pitchFamily="34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altLang="zh-CN" ker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Arial" panose="020B0604020202020204" pitchFamily="34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b="1" i="1" kern="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Arial" panose="020B0604020202020204" pitchFamily="34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altLang="zh-CN" b="1" ker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Arial" panose="020B0604020202020204" pitchFamily="34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zh-CN" altLang="zh-CN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Arial" panose="020B0604020202020204" pitchFamily="34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zh-CN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zh-CN" kern="0" dirty="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742950" lvl="1" indent="-285750">
                  <a:spcBef>
                    <a:spcPts val="1200"/>
                  </a:spcBef>
                  <a:buClr>
                    <a:srgbClr val="000000"/>
                  </a:buClr>
                  <a:buFontTx/>
                  <a:buChar char="–"/>
                </a:pPr>
                <a:r>
                  <a:rPr lang="en-US" altLang="zh-CN" kern="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Sigmoid</a:t>
                </a:r>
                <a:r>
                  <a:rPr lang="zh-CN" altLang="zh-CN" kern="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函数</a:t>
                </a:r>
                <a:endParaRPr lang="en-US" altLang="zh-CN" kern="0" dirty="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lvl="1">
                  <a:spcBef>
                    <a:spcPts val="12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𝐾</m:t>
                      </m:r>
                      <m:r>
                        <a:rPr lang="en-US" altLang="zh-CN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altLang="zh-CN" b="1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en-US" altLang="zh-CN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altLang="zh-CN" b="1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en-US" altLang="zh-CN" b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′</m:t>
                      </m:r>
                      <m:r>
                        <a:rPr lang="en-US" altLang="zh-CN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)=</m:t>
                      </m:r>
                      <m:func>
                        <m:funcPr>
                          <m:ctrlPr>
                            <a:rPr lang="zh-CN" altLang="zh-CN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a:rPr lang="en-US" altLang="zh-CN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𝑡𝑎𝑛h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𝑣</m:t>
                              </m:r>
                              <m:r>
                                <a:rPr lang="en-US" altLang="zh-CN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a:rPr lang="en-US" altLang="zh-CN" b="1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𝒙</m:t>
                              </m:r>
                              <m:r>
                                <a:rPr lang="en-US" altLang="zh-CN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⋅</m:t>
                              </m:r>
                              <m:r>
                                <a:rPr lang="en-US" altLang="zh-CN" b="1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𝒙</m:t>
                              </m:r>
                              <m:r>
                                <a:rPr lang="en-US" altLang="zh-CN" b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′</m:t>
                              </m:r>
                              <m:r>
                                <a:rPr lang="en-US" altLang="zh-CN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)+</m:t>
                              </m:r>
                              <m:r>
                                <a:rPr lang="en-US" altLang="zh-CN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𝑐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kern="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lvl="1" algn="r">
                  <a:spcBef>
                    <a:spcPts val="1200"/>
                  </a:spcBef>
                  <a:buClr>
                    <a:srgbClr val="000000"/>
                  </a:buClr>
                </a:pPr>
                <a:r>
                  <a:rPr lang="zh-CN" altLang="en-US" kern="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（</a:t>
                </a:r>
                <a14:m>
                  <m:oMath xmlns:m="http://schemas.openxmlformats.org/officeDocument/2006/math">
                    <m:r>
                      <a:rPr lang="en-US" altLang="zh-CN" i="1" kern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𝑣</m:t>
                    </m:r>
                    <m:r>
                      <a:rPr lang="en-US" altLang="zh-CN" i="1" kern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i="1" kern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𝑐</m:t>
                    </m:r>
                  </m:oMath>
                </a14:m>
                <a:r>
                  <a:rPr lang="zh-CN" altLang="en-US" kern="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需满足一定条件）</a:t>
                </a:r>
                <a:endParaRPr lang="en-US" altLang="zh-CN" kern="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5721F48-0CC8-4228-9AF7-1954AFFC59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58" y="980728"/>
                <a:ext cx="10585176" cy="4192110"/>
              </a:xfrm>
              <a:prstGeom prst="rect">
                <a:avLst/>
              </a:prstGeom>
              <a:blipFill>
                <a:blip r:embed="rId2"/>
                <a:stretch>
                  <a:fillRect t="-2035" r="-864" b="-18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784CDF9B-A072-4354-ACE3-63C3E3253E85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9864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5BD3E6D-EEFC-4913-9DC2-49627F8ED1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4" y="2924944"/>
            <a:ext cx="7787321" cy="3417396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0EBD94-BE80-415B-BE5B-419EB9E18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38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3E021EF-5176-4D95-B6B8-E51E933FB94B}"/>
              </a:ext>
            </a:extLst>
          </p:cNvPr>
          <p:cNvSpPr/>
          <p:nvPr/>
        </p:nvSpPr>
        <p:spPr>
          <a:xfrm>
            <a:off x="530278" y="535320"/>
            <a:ext cx="11131443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1" indent="-457200">
              <a:spcBef>
                <a:spcPts val="60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CN" altLang="en-US" sz="2800" kern="0" dirty="0">
                <a:solidFill>
                  <a:schemeClr val="bg2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核函数及其参数的选择</a:t>
            </a:r>
            <a:endParaRPr lang="en-US" altLang="zh-CN" sz="2800" kern="0" dirty="0">
              <a:solidFill>
                <a:schemeClr val="bg2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000000"/>
              </a:buClr>
              <a:buFontTx/>
              <a:buChar char="–"/>
            </a:pPr>
            <a:r>
              <a:rPr lang="zh-CN" altLang="en-US" kern="0" dirty="0">
                <a:solidFill>
                  <a:srgbClr val="00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具体问题具体分析：采用启发式方法或者累试的方法</a:t>
            </a:r>
            <a:endParaRPr lang="en-US" altLang="zh-CN" kern="0" dirty="0">
              <a:solidFill>
                <a:srgbClr val="000000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000000"/>
              </a:buClr>
              <a:buFontTx/>
              <a:buChar char="–"/>
            </a:pPr>
            <a:r>
              <a:rPr lang="zh-CN" altLang="en-US" kern="0" dirty="0">
                <a:solidFill>
                  <a:srgbClr val="00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参数先尝试简单的选择，再考虑非线性核</a:t>
            </a:r>
            <a:endParaRPr lang="en-US" altLang="zh-CN" sz="2000" kern="0" dirty="0">
              <a:solidFill>
                <a:srgbClr val="000000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571500" lvl="1" indent="-457200">
              <a:spcBef>
                <a:spcPts val="60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CN" altLang="en-US" sz="2800" kern="0" dirty="0">
                <a:solidFill>
                  <a:schemeClr val="bg2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核函数与相似性度量</a:t>
            </a:r>
            <a:endParaRPr lang="en-US" altLang="zh-CN" sz="2800" kern="0" dirty="0">
              <a:solidFill>
                <a:schemeClr val="bg2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742950" lvl="1" indent="-285750">
              <a:spcBef>
                <a:spcPts val="600"/>
              </a:spcBef>
              <a:buClr>
                <a:srgbClr val="000000"/>
              </a:buClr>
              <a:buFontTx/>
              <a:buChar char="–"/>
            </a:pPr>
            <a:r>
              <a:rPr lang="zh-CN" altLang="en-US" kern="0" dirty="0">
                <a:solidFill>
                  <a:srgbClr val="00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不同核函数，可以看作不同相似性度量</a:t>
            </a:r>
            <a:endParaRPr lang="en-US" altLang="zh-CN" kern="0" dirty="0">
              <a:solidFill>
                <a:srgbClr val="000000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3A37B49-F083-4A36-9BBD-B226A27B0163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022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1B9F7F-2368-4E5D-97B9-C1519F1CC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39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EEC5FF0-15D5-4DB9-BC91-81042A5D4B6B}"/>
              </a:ext>
            </a:extLst>
          </p:cNvPr>
          <p:cNvSpPr/>
          <p:nvPr/>
        </p:nvSpPr>
        <p:spPr>
          <a:xfrm>
            <a:off x="530279" y="836712"/>
            <a:ext cx="11131443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1" indent="-457200">
              <a:spcBef>
                <a:spcPts val="120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CN" altLang="en-US" sz="3200" kern="0" dirty="0">
                <a:solidFill>
                  <a:schemeClr val="bg2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维数和推广能力</a:t>
            </a:r>
            <a:endParaRPr lang="en-US" altLang="zh-CN" sz="3200" kern="0" dirty="0">
              <a:solidFill>
                <a:schemeClr val="bg2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742950" lvl="1" indent="-285750">
              <a:spcBef>
                <a:spcPts val="1200"/>
              </a:spcBef>
              <a:buClr>
                <a:srgbClr val="000000"/>
              </a:buClr>
              <a:buFontTx/>
              <a:buChar char="–"/>
            </a:pPr>
            <a:r>
              <a:rPr lang="zh-CN" altLang="en-US" sz="2800" kern="0" dirty="0">
                <a:solidFill>
                  <a:srgbClr val="00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采用核函数作为内积，避免了高维空间的计算</a:t>
            </a:r>
            <a:endParaRPr lang="en-US" altLang="zh-CN" sz="2800" kern="0" dirty="0">
              <a:solidFill>
                <a:srgbClr val="000000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742950" lvl="1" indent="-285750">
              <a:spcBef>
                <a:spcPts val="1200"/>
              </a:spcBef>
              <a:buClr>
                <a:srgbClr val="000000"/>
              </a:buClr>
              <a:buFontTx/>
              <a:buChar char="–"/>
            </a:pPr>
            <a:r>
              <a:rPr lang="zh-CN" altLang="en-US" sz="2800" kern="0" dirty="0">
                <a:solidFill>
                  <a:srgbClr val="00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但核函数仍然是将特征映射到高维空间</a:t>
            </a:r>
            <a:endParaRPr lang="en-US" altLang="zh-CN" sz="2800" kern="0" dirty="0">
              <a:solidFill>
                <a:srgbClr val="000000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742950" lvl="1" indent="-285750">
              <a:spcBef>
                <a:spcPts val="1200"/>
              </a:spcBef>
              <a:buClr>
                <a:srgbClr val="000000"/>
              </a:buClr>
              <a:buFontTx/>
              <a:buChar char="–"/>
            </a:pPr>
            <a:r>
              <a:rPr lang="zh-CN" altLang="en-US" sz="2800" kern="0" dirty="0">
                <a:solidFill>
                  <a:srgbClr val="00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通过最大化分类间隔控制函数集的</a:t>
            </a:r>
            <a:r>
              <a:rPr lang="en-US" altLang="zh-CN" sz="2800" kern="0" dirty="0">
                <a:solidFill>
                  <a:srgbClr val="00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VC</a:t>
            </a:r>
            <a:r>
              <a:rPr lang="zh-CN" altLang="en-US" sz="2800" kern="0" dirty="0">
                <a:solidFill>
                  <a:srgbClr val="00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维</a:t>
            </a:r>
            <a:endParaRPr lang="en-US" altLang="zh-CN" kern="0" dirty="0">
              <a:solidFill>
                <a:srgbClr val="000000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114300" lvl="1">
              <a:spcBef>
                <a:spcPts val="1200"/>
              </a:spcBef>
              <a:buClr>
                <a:srgbClr val="000000"/>
              </a:buClr>
            </a:pPr>
            <a:endParaRPr lang="en-US" altLang="zh-CN" sz="3200" kern="0" dirty="0">
              <a:solidFill>
                <a:schemeClr val="bg2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4E1E68C-5C53-4E26-88AE-8AAFA012F051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586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A5A2C8-542F-49F7-9BCA-30A85E48C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4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A6D911-E37B-4C04-8D38-7E6B122C0A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404664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6.1  </a:t>
            </a:r>
            <a:r>
              <a:rPr lang="zh-CN" altLang="en-US" sz="40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引言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476A91A-209F-4307-B54D-BE6EAEA22915}"/>
              </a:ext>
            </a:extLst>
          </p:cNvPr>
          <p:cNvSpPr/>
          <p:nvPr/>
        </p:nvSpPr>
        <p:spPr>
          <a:xfrm>
            <a:off x="983432" y="1547664"/>
            <a:ext cx="10657184" cy="4616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0" hangingPunct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线性判别函数</a:t>
            </a:r>
            <a:endParaRPr lang="en-US" altLang="zh-CN" sz="28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742950" lvl="1" indent="-285750">
              <a:spcBef>
                <a:spcPts val="600"/>
              </a:spcBef>
              <a:buChar char="–"/>
            </a:pPr>
            <a:r>
              <a:rPr lang="zh-CN" altLang="en-US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简单、实用、经济</a:t>
            </a:r>
            <a:endParaRPr lang="en-US" altLang="zh-CN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marL="742950" lvl="1" indent="-285750">
              <a:spcBef>
                <a:spcPts val="600"/>
              </a:spcBef>
              <a:buChar char="–"/>
            </a:pPr>
            <a:r>
              <a:rPr lang="zh-CN" altLang="en-US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但线性不可分时错误率可能较大</a:t>
            </a:r>
            <a:endParaRPr lang="en-US" altLang="zh-CN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marL="342900" indent="-342900" eaLnBrk="0" hangingPunct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非线性判别函数</a:t>
            </a:r>
            <a:endParaRPr lang="en-US" altLang="zh-CN" sz="28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742950" lvl="1" indent="-285750">
              <a:spcBef>
                <a:spcPts val="600"/>
              </a:spcBef>
              <a:buChar char="–"/>
            </a:pPr>
            <a:r>
              <a:rPr lang="zh-CN" altLang="en-US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各种函数的集合</a:t>
            </a:r>
            <a:endParaRPr lang="en-US" altLang="zh-CN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marL="742950" lvl="1" indent="-285750">
              <a:spcBef>
                <a:spcPts val="600"/>
              </a:spcBef>
              <a:buChar char="–"/>
            </a:pPr>
            <a:r>
              <a:rPr lang="zh-CN" altLang="en-US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分段线性分类器、二次判别函数、多层感知器、支持向量机等</a:t>
            </a:r>
          </a:p>
          <a:p>
            <a:pPr marL="342900" indent="-342900" eaLnBrk="0" hangingPunct="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zh-CN" altLang="en-US" sz="28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2" name="Rectangle 24">
            <a:extLst>
              <a:ext uri="{FF2B5EF4-FFF2-40B4-BE49-F238E27FC236}">
                <a16:creationId xmlns:a16="http://schemas.microsoft.com/office/drawing/2014/main" id="{B200D456-77CF-41E5-8FAC-35FF12B52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448" y="3745106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solidFill>
                <a:schemeClr val="bg2"/>
              </a:solidFill>
            </a:endParaRPr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C223420-DFA9-43F7-A0DE-46A491548F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448" y="3681318"/>
            <a:ext cx="184731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D19F740-228B-42B1-8E24-E279DE4E5955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9442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57734D-ABB6-48A6-8946-B8D970F7C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40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156C18F-71D8-4F32-B8E6-EF6D51E49F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44588" y="338234"/>
            <a:ext cx="9502824" cy="114300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6.5.3  </a:t>
            </a:r>
            <a:r>
              <a:rPr lang="zh-CN" altLang="en-US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支持向量机早期应用举例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A614F2A-EAF9-457F-8343-1CFA392A3397}"/>
              </a:ext>
            </a:extLst>
          </p:cNvPr>
          <p:cNvSpPr/>
          <p:nvPr/>
        </p:nvSpPr>
        <p:spPr>
          <a:xfrm>
            <a:off x="813900" y="1556792"/>
            <a:ext cx="105641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lvl="1">
              <a:spcBef>
                <a:spcPts val="1200"/>
              </a:spcBef>
              <a:buClr>
                <a:srgbClr val="000000"/>
              </a:buClr>
            </a:pPr>
            <a:r>
              <a:rPr lang="zh-CN" altLang="en-US" sz="2800" kern="0" dirty="0">
                <a:solidFill>
                  <a:schemeClr val="bg2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（</a:t>
            </a:r>
            <a:r>
              <a:rPr lang="en-US" altLang="zh-CN" sz="2800" kern="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</a:t>
            </a:r>
            <a:r>
              <a:rPr lang="zh-CN" altLang="en-US" sz="2800" kern="0" dirty="0">
                <a:solidFill>
                  <a:schemeClr val="bg2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）对两组数据用二阶多项式核函数</a:t>
            </a:r>
            <a:endParaRPr lang="en-US" altLang="zh-CN" dirty="0">
              <a:solidFill>
                <a:schemeClr val="bg2"/>
              </a:solidFill>
              <a:ea typeface="黑体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1EBBA93-F2BB-4CD9-BFAA-DF0A531818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236" y="2492896"/>
            <a:ext cx="8889527" cy="352839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43C51D7-176D-42F8-9D54-F1F96E1376B8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4819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57734D-ABB6-48A6-8946-B8D970F7C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41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A614F2A-EAF9-457F-8343-1CFA392A3397}"/>
              </a:ext>
            </a:extLst>
          </p:cNvPr>
          <p:cNvSpPr/>
          <p:nvPr/>
        </p:nvSpPr>
        <p:spPr>
          <a:xfrm>
            <a:off x="813900" y="809738"/>
            <a:ext cx="105641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lvl="1">
              <a:spcBef>
                <a:spcPts val="1200"/>
              </a:spcBef>
              <a:buClr>
                <a:srgbClr val="000000"/>
              </a:buClr>
            </a:pPr>
            <a:r>
              <a:rPr lang="zh-CN" altLang="en-US" sz="2800" kern="0" dirty="0">
                <a:solidFill>
                  <a:schemeClr val="bg2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（</a:t>
            </a:r>
            <a:r>
              <a:rPr lang="en-US" altLang="zh-CN" sz="2800" kern="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</a:t>
            </a:r>
            <a:r>
              <a:rPr lang="zh-CN" altLang="en-US" sz="2800" kern="0" dirty="0">
                <a:solidFill>
                  <a:schemeClr val="bg2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）用高斯径向基核函数径向基核函数的例子</a:t>
            </a:r>
            <a:endParaRPr lang="en-US" altLang="zh-CN" dirty="0">
              <a:solidFill>
                <a:schemeClr val="bg2"/>
              </a:solidFill>
              <a:ea typeface="黑体" panose="02010609060101010101" pitchFamily="49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4F9DAF8-5420-4A28-A260-E75932CA78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764" y="1658457"/>
            <a:ext cx="4248472" cy="427544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8AE9666-81AA-486E-A877-73FCA89366BD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5693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57734D-ABB6-48A6-8946-B8D970F7C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42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A614F2A-EAF9-457F-8343-1CFA392A3397}"/>
              </a:ext>
            </a:extLst>
          </p:cNvPr>
          <p:cNvSpPr/>
          <p:nvPr/>
        </p:nvSpPr>
        <p:spPr>
          <a:xfrm>
            <a:off x="695400" y="476672"/>
            <a:ext cx="58326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lvl="1">
              <a:spcBef>
                <a:spcPts val="1200"/>
              </a:spcBef>
              <a:buClr>
                <a:srgbClr val="000000"/>
              </a:buClr>
            </a:pPr>
            <a:r>
              <a:rPr lang="zh-CN" altLang="en-US" sz="2800" kern="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（</a:t>
            </a:r>
            <a:r>
              <a:rPr lang="en-US" altLang="zh-CN" sz="2800" kern="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3</a:t>
            </a:r>
            <a:r>
              <a:rPr lang="zh-CN" altLang="en-US" sz="2800" kern="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</a:t>
            </a:r>
            <a:r>
              <a:rPr lang="en-US" altLang="zh-CN" sz="2800" kern="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USPS</a:t>
            </a:r>
            <a:r>
              <a:rPr lang="zh-CN" altLang="en-US" sz="2800" kern="0" dirty="0">
                <a:solidFill>
                  <a:schemeClr val="bg2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手写数字样本举例：</a:t>
            </a:r>
            <a:endParaRPr lang="en-US" altLang="zh-CN" sz="2800" kern="0" dirty="0">
              <a:solidFill>
                <a:schemeClr val="bg2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 indent="-342900">
              <a:spcBef>
                <a:spcPts val="120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altLang="zh-CN" sz="3200" kern="0" dirty="0">
              <a:solidFill>
                <a:schemeClr val="bg2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 indent="-342900">
              <a:spcBef>
                <a:spcPts val="120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CN" altLang="en-US" sz="2800" kern="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传统方法错误率：</a:t>
            </a:r>
            <a:endParaRPr lang="en-US" altLang="zh-CN" sz="2800" dirty="0">
              <a:solidFill>
                <a:schemeClr val="bg2"/>
              </a:solidFill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589474-4016-47DC-8074-FCAC514441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620688"/>
            <a:ext cx="4935749" cy="5945096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816018D-59F6-4F70-B8BD-E3514B38F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618327"/>
              </p:ext>
            </p:extLst>
          </p:nvPr>
        </p:nvGraphicFramePr>
        <p:xfrm>
          <a:off x="1055440" y="2375014"/>
          <a:ext cx="5040560" cy="2917355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495742">
                  <a:extLst>
                    <a:ext uri="{9D8B030D-6E8A-4147-A177-3AD203B41FA5}">
                      <a16:colId xmlns:a16="http://schemas.microsoft.com/office/drawing/2014/main" val="672208978"/>
                    </a:ext>
                  </a:extLst>
                </a:gridCol>
                <a:gridCol w="2544818">
                  <a:extLst>
                    <a:ext uri="{9D8B030D-6E8A-4147-A177-3AD203B41FA5}">
                      <a16:colId xmlns:a16="http://schemas.microsoft.com/office/drawing/2014/main" val="3358123419"/>
                    </a:ext>
                  </a:extLst>
                </a:gridCol>
              </a:tblGrid>
              <a:tr h="5834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baseline="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 方法</a:t>
                      </a:r>
                    </a:p>
                  </a:txBody>
                  <a:tcPr marL="97880" marR="978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baseline="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测试错误率</a:t>
                      </a:r>
                    </a:p>
                  </a:txBody>
                  <a:tcPr marL="97880" marR="97880" marT="0" marB="0" anchor="ctr"/>
                </a:tc>
                <a:extLst>
                  <a:ext uri="{0D108BD9-81ED-4DB2-BD59-A6C34878D82A}">
                    <a16:rowId xmlns:a16="http://schemas.microsoft.com/office/drawing/2014/main" val="2217927593"/>
                  </a:ext>
                </a:extLst>
              </a:tr>
              <a:tr h="5834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baseline="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人工</a:t>
                      </a:r>
                      <a:r>
                        <a:rPr lang="zh-CN" altLang="en-US" sz="2400" kern="100" baseline="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分类</a:t>
                      </a:r>
                      <a:endParaRPr lang="zh-CN" sz="2400" kern="100" baseline="0" dirty="0"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97880" marR="978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baseline="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2.5%</a:t>
                      </a:r>
                      <a:endParaRPr lang="zh-CN" sz="2400" kern="100" baseline="0" dirty="0"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97880" marR="97880" marT="0" marB="0" anchor="ctr"/>
                </a:tc>
                <a:extLst>
                  <a:ext uri="{0D108BD9-81ED-4DB2-BD59-A6C34878D82A}">
                    <a16:rowId xmlns:a16="http://schemas.microsoft.com/office/drawing/2014/main" val="591667128"/>
                  </a:ext>
                </a:extLst>
              </a:tr>
              <a:tr h="5834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baseline="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决策树方法</a:t>
                      </a:r>
                    </a:p>
                  </a:txBody>
                  <a:tcPr marL="97880" marR="978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baseline="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16.2%</a:t>
                      </a:r>
                      <a:endParaRPr lang="zh-CN" sz="2400" kern="100" baseline="0" dirty="0"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97880" marR="97880" marT="0" marB="0" anchor="ctr"/>
                </a:tc>
                <a:extLst>
                  <a:ext uri="{0D108BD9-81ED-4DB2-BD59-A6C34878D82A}">
                    <a16:rowId xmlns:a16="http://schemas.microsoft.com/office/drawing/2014/main" val="3273325314"/>
                  </a:ext>
                </a:extLst>
              </a:tr>
              <a:tr h="5834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baseline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两层神经网络</a:t>
                      </a:r>
                    </a:p>
                  </a:txBody>
                  <a:tcPr marL="97880" marR="978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baseline="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5.9%</a:t>
                      </a:r>
                      <a:endParaRPr lang="zh-CN" sz="2400" kern="100" baseline="0" dirty="0"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97880" marR="97880" marT="0" marB="0" anchor="ctr"/>
                </a:tc>
                <a:extLst>
                  <a:ext uri="{0D108BD9-81ED-4DB2-BD59-A6C34878D82A}">
                    <a16:rowId xmlns:a16="http://schemas.microsoft.com/office/drawing/2014/main" val="3082976903"/>
                  </a:ext>
                </a:extLst>
              </a:tr>
              <a:tr h="5834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baseline="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五层神经网络</a:t>
                      </a:r>
                    </a:p>
                  </a:txBody>
                  <a:tcPr marL="97880" marR="978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baseline="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5.1%</a:t>
                      </a:r>
                      <a:endParaRPr lang="zh-CN" sz="2400" kern="100" baseline="0" dirty="0"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97880" marR="97880" marT="0" marB="0" anchor="ctr"/>
                </a:tc>
                <a:extLst>
                  <a:ext uri="{0D108BD9-81ED-4DB2-BD59-A6C34878D82A}">
                    <a16:rowId xmlns:a16="http://schemas.microsoft.com/office/drawing/2014/main" val="3304364251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4BC86EB1-DD92-4AEA-87A8-A0F6646AA8B7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7983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57734D-ABB6-48A6-8946-B8D970F7C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43</a:t>
            </a:fld>
            <a:endParaRPr lang="en-US" altLang="zh-CN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A614F2A-EAF9-457F-8343-1CFA392A3397}"/>
                  </a:ext>
                </a:extLst>
              </p:cNvPr>
              <p:cNvSpPr/>
              <p:nvPr/>
            </p:nvSpPr>
            <p:spPr>
              <a:xfrm>
                <a:off x="731404" y="725894"/>
                <a:ext cx="10729192" cy="30631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lvl="1" indent="-457200">
                  <a:spcBef>
                    <a:spcPts val="12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支持向量机方法：</a:t>
                </a:r>
                <a:endParaRPr lang="en-US" altLang="zh-CN" sz="2800" kern="0" dirty="0">
                  <a:solidFill>
                    <a:srgbClr val="000000"/>
                  </a:solidFill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114300" lvl="1">
                  <a:spcBef>
                    <a:spcPts val="12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kern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多项式</m:t>
                      </m:r>
                      <m:r>
                        <a:rPr lang="zh-CN" altLang="en-US" i="1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核</m:t>
                      </m:r>
                      <m:r>
                        <a:rPr lang="zh-CN" altLang="en-US" i="1" kern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函数</m:t>
                      </m:r>
                      <m:r>
                        <a:rPr lang="zh-CN" altLang="en-US" i="1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：</m:t>
                      </m:r>
                      <m:r>
                        <a:rPr lang="en-US" altLang="zh-CN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𝐾</m:t>
                      </m:r>
                      <m:r>
                        <a:rPr lang="en-US" altLang="zh-CN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altLang="zh-CN" b="1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en-US" altLang="zh-CN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altLang="zh-CN" b="1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en-US" altLang="zh-CN" b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′</m:t>
                      </m:r>
                      <m:r>
                        <a:rPr lang="en-US" altLang="zh-CN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)=</m:t>
                      </m:r>
                      <m:sSup>
                        <m:sSupPr>
                          <m:ctrlPr>
                            <a:rPr lang="zh-CN" altLang="zh-CN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i="1" kern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kern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kern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Arial" panose="020B0604020202020204" pitchFamily="34" charset="0"/>
                                    </a:rPr>
                                    <m:t>256</m:t>
                                  </m:r>
                                </m:den>
                              </m:f>
                              <m:r>
                                <a:rPr lang="en-US" altLang="zh-CN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a:rPr lang="en-US" altLang="zh-CN" b="1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𝒙</m:t>
                              </m:r>
                              <m:r>
                                <a:rPr lang="en-US" altLang="zh-CN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⋅</m:t>
                              </m:r>
                              <m:r>
                                <a:rPr lang="en-US" altLang="zh-CN" b="1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𝒙</m:t>
                              </m:r>
                              <m:r>
                                <a:rPr lang="en-US" altLang="zh-CN" b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′</m:t>
                              </m:r>
                              <m:r>
                                <a:rPr lang="en-US" altLang="zh-CN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altLang="zh-CN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𝑞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solidFill>
                    <a:schemeClr val="bg2"/>
                  </a:solidFill>
                  <a:ea typeface="黑体" panose="02010609060101010101" pitchFamily="49" charset="-122"/>
                </a:endParaRPr>
              </a:p>
              <a:p>
                <a:pPr marL="114300" lvl="1">
                  <a:spcBef>
                    <a:spcPts val="12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kern="0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径向</m:t>
                      </m:r>
                      <m:r>
                        <a:rPr lang="zh-CN" altLang="en-US" i="1" kern="0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基</m:t>
                      </m:r>
                      <m:r>
                        <a:rPr lang="zh-CN" altLang="en-US" i="1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核函数：</m:t>
                      </m:r>
                      <m:r>
                        <a:rPr lang="en-US" altLang="zh-CN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𝐾</m:t>
                      </m:r>
                      <m:r>
                        <a:rPr lang="en-US" altLang="zh-CN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altLang="zh-CN" b="1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en-US" altLang="zh-CN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altLang="zh-CN" b="1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en-US" altLang="zh-CN" b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′</m:t>
                      </m:r>
                      <m:r>
                        <a:rPr lang="en-US" altLang="zh-CN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)=</m:t>
                      </m:r>
                      <m:r>
                        <a:rPr lang="en-US" altLang="zh-CN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zh-CN" altLang="zh-CN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Arial" panose="020B0604020202020204" pitchFamily="34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CN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Arial" panose="020B0604020202020204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1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Arial" panose="020B0604020202020204" pitchFamily="34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CN" b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Arial" panose="020B0604020202020204" pitchFamily="34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256</m:t>
                              </m:r>
                              <m:sSup>
                                <m:sSupPr>
                                  <m:ctrlPr>
                                    <a:rPr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Arial" panose="020B0604020202020204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dirty="0">
                  <a:solidFill>
                    <a:schemeClr val="bg2"/>
                  </a:solidFill>
                  <a:ea typeface="黑体" panose="02010609060101010101" pitchFamily="49" charset="-122"/>
                </a:endParaRPr>
              </a:p>
              <a:p>
                <a:pPr marL="114300" lvl="1">
                  <a:spcBef>
                    <a:spcPts val="12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kern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𝑆𝑖𝑔𝑚𝑜𝑖𝑑</m:t>
                      </m:r>
                      <m:r>
                        <a:rPr lang="zh-CN" altLang="en-US" i="1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核函数：</m:t>
                      </m:r>
                      <m:r>
                        <a:rPr lang="en-US" altLang="zh-CN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𝐾</m:t>
                      </m:r>
                      <m:r>
                        <a:rPr lang="en-US" altLang="zh-CN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altLang="zh-CN" b="1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en-US" altLang="zh-CN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altLang="zh-CN" b="1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en-US" altLang="zh-CN" b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′</m:t>
                      </m:r>
                      <m:r>
                        <a:rPr lang="en-US" altLang="zh-CN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)=</m:t>
                      </m:r>
                      <m:r>
                        <a:rPr lang="en-US" altLang="zh-CN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𝑡𝑎𝑛h</m:t>
                      </m:r>
                      <m:d>
                        <m:dPr>
                          <m:ctrlPr>
                            <a:rPr lang="zh-CN" altLang="zh-CN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𝑏</m:t>
                              </m:r>
                              <m:r>
                                <a:rPr lang="en-US" altLang="zh-CN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a:rPr lang="en-US" altLang="zh-CN" b="1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𝒙</m:t>
                              </m:r>
                              <m:r>
                                <a:rPr lang="en-US" altLang="zh-CN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⋅</m:t>
                              </m:r>
                              <m:r>
                                <a:rPr lang="en-US" altLang="zh-CN" b="1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𝒙</m:t>
                              </m:r>
                              <m:r>
                                <a:rPr lang="en-US" altLang="zh-CN" b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′</m:t>
                              </m:r>
                              <m:r>
                                <a:rPr lang="en-US" altLang="zh-CN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256</m:t>
                              </m:r>
                            </m:den>
                          </m:f>
                          <m:r>
                            <a:rPr lang="en-US" altLang="zh-CN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zh-CN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altLang="zh-CN" sz="2800" dirty="0">
                  <a:solidFill>
                    <a:schemeClr val="bg2"/>
                  </a:solidFill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A614F2A-EAF9-457F-8343-1CFA392A3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04" y="725894"/>
                <a:ext cx="10729192" cy="3063146"/>
              </a:xfrm>
              <a:prstGeom prst="rect">
                <a:avLst/>
              </a:prstGeom>
              <a:blipFill>
                <a:blip r:embed="rId2"/>
                <a:stretch>
                  <a:fillRect t="-25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B7AC6DA6-513C-4F47-A55F-813CD86B66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664306"/>
                  </p:ext>
                </p:extLst>
              </p:nvPr>
            </p:nvGraphicFramePr>
            <p:xfrm>
              <a:off x="2711624" y="4182278"/>
              <a:ext cx="6768752" cy="2017539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312368">
                      <a:extLst>
                        <a:ext uri="{9D8B030D-6E8A-4147-A177-3AD203B41FA5}">
                          <a16:colId xmlns:a16="http://schemas.microsoft.com/office/drawing/2014/main" val="495206147"/>
                        </a:ext>
                      </a:extLst>
                    </a:gridCol>
                    <a:gridCol w="3456384">
                      <a:extLst>
                        <a:ext uri="{9D8B030D-6E8A-4147-A177-3AD203B41FA5}">
                          <a16:colId xmlns:a16="http://schemas.microsoft.com/office/drawing/2014/main" val="444930246"/>
                        </a:ext>
                      </a:extLst>
                    </a:gridCol>
                  </a:tblGrid>
                  <a:tr h="39537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400" kern="100" baseline="0" dirty="0">
                              <a:effectLst/>
                              <a:latin typeface="Arial" panose="020B0604020202020204" pitchFamily="34" charset="0"/>
                              <a:ea typeface="黑体" panose="02010609060101010101" pitchFamily="49" charset="-122"/>
                            </a:rPr>
                            <a:t> 方法</a:t>
                          </a:r>
                        </a:p>
                      </a:txBody>
                      <a:tcPr marL="97880" marR="978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400" kern="100" baseline="0" dirty="0">
                              <a:effectLst/>
                              <a:latin typeface="Arial" panose="020B0604020202020204" pitchFamily="34" charset="0"/>
                              <a:ea typeface="黑体" panose="02010609060101010101" pitchFamily="49" charset="-122"/>
                            </a:rPr>
                            <a:t>测试错误率</a:t>
                          </a:r>
                        </a:p>
                      </a:txBody>
                      <a:tcPr marL="97880" marR="97880" marT="0" marB="0" anchor="ctr"/>
                    </a:tc>
                    <a:extLst>
                      <a:ext uri="{0D108BD9-81ED-4DB2-BD59-A6C34878D82A}">
                        <a16:rowId xmlns:a16="http://schemas.microsoft.com/office/drawing/2014/main" val="1134725866"/>
                      </a:ext>
                    </a:extLst>
                  </a:tr>
                  <a:tr h="39537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zh-CN" altLang="en-US" sz="2400" i="1" kern="0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多项式</m:t>
                              </m:r>
                            </m:oMath>
                          </a14:m>
                          <a:r>
                            <a:rPr lang="zh-CN" altLang="en-US" sz="2400" kern="100" baseline="0" dirty="0">
                              <a:effectLst/>
                              <a:latin typeface="Arial" panose="020B0604020202020204" pitchFamily="34" charset="0"/>
                              <a:ea typeface="黑体" panose="02010609060101010101" pitchFamily="49" charset="-122"/>
                            </a:rPr>
                            <a:t>内积</a:t>
                          </a:r>
                          <a:endParaRPr lang="zh-CN" sz="2400" kern="100" baseline="0" dirty="0">
                            <a:effectLst/>
                            <a:latin typeface="Arial" panose="020B0604020202020204" pitchFamily="34" charset="0"/>
                            <a:ea typeface="黑体" panose="02010609060101010101" pitchFamily="49" charset="-122"/>
                          </a:endParaRPr>
                        </a:p>
                      </a:txBody>
                      <a:tcPr marL="97880" marR="978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 kern="100" baseline="0" dirty="0">
                              <a:effectLst/>
                              <a:latin typeface="Arial" panose="020B0604020202020204" pitchFamily="34" charset="0"/>
                              <a:ea typeface="黑体" panose="02010609060101010101" pitchFamily="49" charset="-122"/>
                            </a:rPr>
                            <a:t>4.0</a:t>
                          </a:r>
                          <a:r>
                            <a:rPr lang="en-US" altLang="zh-CN" sz="2400" kern="100" baseline="0" dirty="0">
                              <a:effectLst/>
                              <a:latin typeface="Arial" panose="020B0604020202020204" pitchFamily="34" charset="0"/>
                              <a:ea typeface="黑体" panose="02010609060101010101" pitchFamily="49" charset="-122"/>
                            </a:rPr>
                            <a:t>%</a:t>
                          </a:r>
                          <a:endParaRPr lang="zh-CN" sz="2400" kern="100" baseline="0" dirty="0">
                            <a:effectLst/>
                            <a:latin typeface="Arial" panose="020B0604020202020204" pitchFamily="34" charset="0"/>
                            <a:ea typeface="黑体" panose="02010609060101010101" pitchFamily="49" charset="-122"/>
                          </a:endParaRPr>
                        </a:p>
                      </a:txBody>
                      <a:tcPr marL="97880" marR="97880" marT="0" marB="0" anchor="ctr"/>
                    </a:tc>
                    <a:extLst>
                      <a:ext uri="{0D108BD9-81ED-4DB2-BD59-A6C34878D82A}">
                        <a16:rowId xmlns:a16="http://schemas.microsoft.com/office/drawing/2014/main" val="2753455430"/>
                      </a:ext>
                    </a:extLst>
                  </a:tr>
                  <a:tr h="57831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zh-CN" altLang="en-US" sz="2400" i="1" kern="0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径向基</m:t>
                              </m:r>
                            </m:oMath>
                          </a14:m>
                          <a:r>
                            <a:rPr lang="zh-CN" altLang="en-US" sz="2400" kern="100" baseline="0" dirty="0">
                              <a:effectLst/>
                              <a:latin typeface="Arial" panose="020B0604020202020204" pitchFamily="34" charset="0"/>
                              <a:ea typeface="黑体" panose="02010609060101010101" pitchFamily="49" charset="-122"/>
                            </a:rPr>
                            <a:t>函数内积</a:t>
                          </a:r>
                          <a:endParaRPr lang="zh-CN" sz="2400" kern="100" baseline="0" dirty="0">
                            <a:effectLst/>
                            <a:latin typeface="Arial" panose="020B0604020202020204" pitchFamily="34" charset="0"/>
                            <a:ea typeface="黑体" panose="02010609060101010101" pitchFamily="49" charset="-122"/>
                          </a:endParaRPr>
                        </a:p>
                      </a:txBody>
                      <a:tcPr marL="97880" marR="978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baseline="0" dirty="0">
                              <a:effectLst/>
                              <a:latin typeface="Arial" panose="020B0604020202020204" pitchFamily="34" charset="0"/>
                              <a:ea typeface="黑体" panose="02010609060101010101" pitchFamily="49" charset="-122"/>
                            </a:rPr>
                            <a:t>4.1%</a:t>
                          </a:r>
                          <a:endParaRPr lang="zh-CN" altLang="zh-CN" sz="2400" kern="100" baseline="0" dirty="0">
                            <a:effectLst/>
                            <a:latin typeface="Arial" panose="020B0604020202020204" pitchFamily="34" charset="0"/>
                            <a:ea typeface="黑体" panose="02010609060101010101" pitchFamily="49" charset="-122"/>
                          </a:endParaRPr>
                        </a:p>
                      </a:txBody>
                      <a:tcPr marL="97880" marR="97880" marT="0" marB="0" anchor="ctr"/>
                    </a:tc>
                    <a:extLst>
                      <a:ext uri="{0D108BD9-81ED-4DB2-BD59-A6C34878D82A}">
                        <a16:rowId xmlns:a16="http://schemas.microsoft.com/office/drawing/2014/main" val="984609499"/>
                      </a:ext>
                    </a:extLst>
                  </a:tr>
                  <a:tr h="39537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baseline="0" dirty="0">
                              <a:effectLst/>
                              <a:latin typeface="Arial" panose="020B0604020202020204" pitchFamily="34" charset="0"/>
                              <a:ea typeface="黑体" panose="02010609060101010101" pitchFamily="49" charset="-122"/>
                            </a:rPr>
                            <a:t>Sigmoid</a:t>
                          </a:r>
                          <a:r>
                            <a:rPr lang="zh-CN" altLang="en-US" sz="2400" kern="100" baseline="0" dirty="0">
                              <a:effectLst/>
                              <a:latin typeface="Arial" panose="020B0604020202020204" pitchFamily="34" charset="0"/>
                              <a:ea typeface="黑体" panose="02010609060101010101" pitchFamily="49" charset="-122"/>
                            </a:rPr>
                            <a:t>函数</a:t>
                          </a:r>
                          <a:endParaRPr lang="zh-CN" sz="2400" kern="100" baseline="0" dirty="0">
                            <a:effectLst/>
                            <a:latin typeface="Arial" panose="020B0604020202020204" pitchFamily="34" charset="0"/>
                            <a:ea typeface="黑体" panose="02010609060101010101" pitchFamily="49" charset="-122"/>
                          </a:endParaRPr>
                        </a:p>
                      </a:txBody>
                      <a:tcPr marL="97880" marR="978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baseline="0" dirty="0">
                              <a:effectLst/>
                              <a:latin typeface="Arial" panose="020B0604020202020204" pitchFamily="34" charset="0"/>
                              <a:ea typeface="黑体" panose="02010609060101010101" pitchFamily="49" charset="-122"/>
                            </a:rPr>
                            <a:t>4.2%</a:t>
                          </a:r>
                          <a:endParaRPr lang="zh-CN" altLang="zh-CN" sz="2400" kern="100" baseline="0" dirty="0">
                            <a:effectLst/>
                            <a:latin typeface="Arial" panose="020B0604020202020204" pitchFamily="34" charset="0"/>
                            <a:ea typeface="黑体" panose="02010609060101010101" pitchFamily="49" charset="-122"/>
                          </a:endParaRPr>
                        </a:p>
                      </a:txBody>
                      <a:tcPr marL="97880" marR="97880" marT="0" marB="0" anchor="ctr"/>
                    </a:tc>
                    <a:extLst>
                      <a:ext uri="{0D108BD9-81ED-4DB2-BD59-A6C34878D82A}">
                        <a16:rowId xmlns:a16="http://schemas.microsoft.com/office/drawing/2014/main" val="849223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B7AC6DA6-513C-4F47-A55F-813CD86B66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664306"/>
                  </p:ext>
                </p:extLst>
              </p:nvPr>
            </p:nvGraphicFramePr>
            <p:xfrm>
              <a:off x="2711624" y="4182278"/>
              <a:ext cx="6768752" cy="2017539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312368">
                      <a:extLst>
                        <a:ext uri="{9D8B030D-6E8A-4147-A177-3AD203B41FA5}">
                          <a16:colId xmlns:a16="http://schemas.microsoft.com/office/drawing/2014/main" val="495206147"/>
                        </a:ext>
                      </a:extLst>
                    </a:gridCol>
                    <a:gridCol w="3456384">
                      <a:extLst>
                        <a:ext uri="{9D8B030D-6E8A-4147-A177-3AD203B41FA5}">
                          <a16:colId xmlns:a16="http://schemas.microsoft.com/office/drawing/2014/main" val="444930246"/>
                        </a:ext>
                      </a:extLst>
                    </a:gridCol>
                  </a:tblGrid>
                  <a:tr h="4775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400" kern="100" baseline="0" dirty="0">
                              <a:effectLst/>
                              <a:latin typeface="Arial" panose="020B0604020202020204" pitchFamily="34" charset="0"/>
                              <a:ea typeface="黑体" panose="02010609060101010101" pitchFamily="49" charset="-122"/>
                            </a:rPr>
                            <a:t> 方法</a:t>
                          </a:r>
                        </a:p>
                      </a:txBody>
                      <a:tcPr marL="97880" marR="978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400" kern="100" baseline="0" dirty="0">
                              <a:effectLst/>
                              <a:latin typeface="Arial" panose="020B0604020202020204" pitchFamily="34" charset="0"/>
                              <a:ea typeface="黑体" panose="02010609060101010101" pitchFamily="49" charset="-122"/>
                            </a:rPr>
                            <a:t>测试错误率</a:t>
                          </a:r>
                        </a:p>
                      </a:txBody>
                      <a:tcPr marL="97880" marR="97880" marT="0" marB="0" anchor="ctr"/>
                    </a:tc>
                    <a:extLst>
                      <a:ext uri="{0D108BD9-81ED-4DB2-BD59-A6C34878D82A}">
                        <a16:rowId xmlns:a16="http://schemas.microsoft.com/office/drawing/2014/main" val="1134725866"/>
                      </a:ext>
                    </a:extLst>
                  </a:tr>
                  <a:tr h="48082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7880" marR="97880" marT="0" marB="0" anchor="ctr">
                        <a:blipFill>
                          <a:blip r:embed="rId3"/>
                          <a:stretch>
                            <a:fillRect l="-184" t="-101266" r="-104779" b="-259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 kern="100" baseline="0" dirty="0">
                              <a:effectLst/>
                              <a:latin typeface="Arial" panose="020B0604020202020204" pitchFamily="34" charset="0"/>
                              <a:ea typeface="黑体" panose="02010609060101010101" pitchFamily="49" charset="-122"/>
                            </a:rPr>
                            <a:t>4.0</a:t>
                          </a:r>
                          <a:r>
                            <a:rPr lang="en-US" altLang="zh-CN" sz="2400" kern="100" baseline="0" dirty="0">
                              <a:effectLst/>
                              <a:latin typeface="Arial" panose="020B0604020202020204" pitchFamily="34" charset="0"/>
                              <a:ea typeface="黑体" panose="02010609060101010101" pitchFamily="49" charset="-122"/>
                            </a:rPr>
                            <a:t>%</a:t>
                          </a:r>
                          <a:endParaRPr lang="zh-CN" sz="2400" kern="100" baseline="0" dirty="0">
                            <a:effectLst/>
                            <a:latin typeface="Arial" panose="020B0604020202020204" pitchFamily="34" charset="0"/>
                            <a:ea typeface="黑体" panose="02010609060101010101" pitchFamily="49" charset="-122"/>
                          </a:endParaRPr>
                        </a:p>
                      </a:txBody>
                      <a:tcPr marL="97880" marR="97880" marT="0" marB="0" anchor="ctr"/>
                    </a:tc>
                    <a:extLst>
                      <a:ext uri="{0D108BD9-81ED-4DB2-BD59-A6C34878D82A}">
                        <a16:rowId xmlns:a16="http://schemas.microsoft.com/office/drawing/2014/main" val="2753455430"/>
                      </a:ext>
                    </a:extLst>
                  </a:tr>
                  <a:tr h="57831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7880" marR="97880" marT="0" marB="0" anchor="ctr">
                        <a:blipFill>
                          <a:blip r:embed="rId3"/>
                          <a:stretch>
                            <a:fillRect l="-184" t="-167368" r="-104779" b="-1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baseline="0" dirty="0">
                              <a:effectLst/>
                              <a:latin typeface="Arial" panose="020B0604020202020204" pitchFamily="34" charset="0"/>
                              <a:ea typeface="黑体" panose="02010609060101010101" pitchFamily="49" charset="-122"/>
                            </a:rPr>
                            <a:t>4.1%</a:t>
                          </a:r>
                          <a:endParaRPr lang="zh-CN" altLang="zh-CN" sz="2400" kern="100" baseline="0" dirty="0">
                            <a:effectLst/>
                            <a:latin typeface="Arial" panose="020B0604020202020204" pitchFamily="34" charset="0"/>
                            <a:ea typeface="黑体" panose="02010609060101010101" pitchFamily="49" charset="-122"/>
                          </a:endParaRPr>
                        </a:p>
                      </a:txBody>
                      <a:tcPr marL="97880" marR="97880" marT="0" marB="0" anchor="ctr"/>
                    </a:tc>
                    <a:extLst>
                      <a:ext uri="{0D108BD9-81ED-4DB2-BD59-A6C34878D82A}">
                        <a16:rowId xmlns:a16="http://schemas.microsoft.com/office/drawing/2014/main" val="984609499"/>
                      </a:ext>
                    </a:extLst>
                  </a:tr>
                  <a:tr h="48082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baseline="0" dirty="0">
                              <a:effectLst/>
                              <a:latin typeface="Arial" panose="020B0604020202020204" pitchFamily="34" charset="0"/>
                              <a:ea typeface="黑体" panose="02010609060101010101" pitchFamily="49" charset="-122"/>
                            </a:rPr>
                            <a:t>Sigmoid</a:t>
                          </a:r>
                          <a:r>
                            <a:rPr lang="zh-CN" altLang="en-US" sz="2400" kern="100" baseline="0" dirty="0">
                              <a:effectLst/>
                              <a:latin typeface="Arial" panose="020B0604020202020204" pitchFamily="34" charset="0"/>
                              <a:ea typeface="黑体" panose="02010609060101010101" pitchFamily="49" charset="-122"/>
                            </a:rPr>
                            <a:t>函数</a:t>
                          </a:r>
                          <a:endParaRPr lang="zh-CN" sz="2400" kern="100" baseline="0" dirty="0">
                            <a:effectLst/>
                            <a:latin typeface="Arial" panose="020B0604020202020204" pitchFamily="34" charset="0"/>
                            <a:ea typeface="黑体" panose="02010609060101010101" pitchFamily="49" charset="-122"/>
                          </a:endParaRPr>
                        </a:p>
                      </a:txBody>
                      <a:tcPr marL="97880" marR="978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baseline="0" dirty="0">
                              <a:effectLst/>
                              <a:latin typeface="Arial" panose="020B0604020202020204" pitchFamily="34" charset="0"/>
                              <a:ea typeface="黑体" panose="02010609060101010101" pitchFamily="49" charset="-122"/>
                            </a:rPr>
                            <a:t>4.2%</a:t>
                          </a:r>
                          <a:endParaRPr lang="zh-CN" altLang="zh-CN" sz="2400" kern="100" baseline="0" dirty="0">
                            <a:effectLst/>
                            <a:latin typeface="Arial" panose="020B0604020202020204" pitchFamily="34" charset="0"/>
                            <a:ea typeface="黑体" panose="02010609060101010101" pitchFamily="49" charset="-122"/>
                          </a:endParaRPr>
                        </a:p>
                      </a:txBody>
                      <a:tcPr marL="97880" marR="97880" marT="0" marB="0" anchor="ctr"/>
                    </a:tc>
                    <a:extLst>
                      <a:ext uri="{0D108BD9-81ED-4DB2-BD59-A6C34878D82A}">
                        <a16:rowId xmlns:a16="http://schemas.microsoft.com/office/drawing/2014/main" val="8492232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3C28C816-82E3-4ED6-9BEF-9959E771E3B5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29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57734D-ABB6-48A6-8946-B8D970F7C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44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156C18F-71D8-4F32-B8E6-EF6D51E49F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44588" y="338234"/>
            <a:ext cx="9502824" cy="114300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6.5.4  </a:t>
            </a:r>
            <a:r>
              <a:rPr lang="zh-CN" altLang="en-US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支持向量机的实现算法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A614F2A-EAF9-457F-8343-1CFA392A3397}"/>
              </a:ext>
            </a:extLst>
          </p:cNvPr>
          <p:cNvSpPr/>
          <p:nvPr/>
        </p:nvSpPr>
        <p:spPr>
          <a:xfrm>
            <a:off x="983431" y="1401051"/>
            <a:ext cx="10081121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342900">
              <a:spcBef>
                <a:spcPts val="120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altLang="zh-CN" sz="2800" kern="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SVM</a:t>
            </a:r>
            <a:r>
              <a:rPr lang="en-US" altLang="zh-CN" sz="2800" kern="0" baseline="300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light</a:t>
            </a:r>
            <a:r>
              <a:rPr lang="en-US" altLang="zh-CN" sz="2800" kern="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 </a:t>
            </a:r>
            <a:r>
              <a:rPr lang="zh-CN" altLang="en-US" sz="2800" kern="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</a:t>
            </a:r>
            <a:endParaRPr lang="en-US" altLang="zh-CN" sz="2800" kern="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114300" lvl="1">
              <a:spcBef>
                <a:spcPts val="1200"/>
              </a:spcBef>
              <a:buClr>
                <a:srgbClr val="000000"/>
              </a:buClr>
            </a:pPr>
            <a:r>
              <a:rPr lang="en-US" altLang="zh-CN" kern="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  </a:t>
            </a:r>
            <a:r>
              <a:rPr lang="en-US" altLang="zh-CN" kern="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http://svmlight.joachims.org/</a:t>
            </a:r>
            <a:endParaRPr lang="zh-CN" altLang="zh-CN" kern="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 indent="-342900">
              <a:spcBef>
                <a:spcPts val="120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altLang="zh-CN" sz="2800" kern="0" dirty="0" err="1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SVMTorch</a:t>
            </a:r>
            <a:r>
              <a:rPr lang="en-US" altLang="zh-CN" sz="2800" kern="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zh-CN" altLang="en-US" sz="2800" kern="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</a:t>
            </a:r>
            <a:endParaRPr lang="en-US" altLang="zh-CN" sz="2800" kern="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114300" lvl="1">
              <a:spcBef>
                <a:spcPts val="1200"/>
              </a:spcBef>
              <a:buClr>
                <a:srgbClr val="000000"/>
              </a:buClr>
            </a:pPr>
            <a:r>
              <a:rPr lang="en-US" altLang="zh-CN" kern="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  </a:t>
            </a:r>
            <a:r>
              <a:rPr lang="en-US" altLang="zh-CN" kern="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http://bengio.abracadoudou.com/projects/SVMTorch.html</a:t>
            </a:r>
            <a:endParaRPr lang="zh-CN" altLang="zh-CN" kern="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 indent="-342900">
              <a:spcBef>
                <a:spcPts val="120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altLang="zh-CN" sz="2800" kern="0" dirty="0" err="1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LibSVM</a:t>
            </a:r>
            <a:r>
              <a:rPr lang="en-US" altLang="zh-CN" sz="2800" kern="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zh-CN" altLang="en-US" sz="2800" kern="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</a:t>
            </a:r>
            <a:endParaRPr lang="en-US" altLang="zh-CN" sz="2800" kern="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114300" lvl="1">
              <a:spcBef>
                <a:spcPts val="1200"/>
              </a:spcBef>
              <a:buClr>
                <a:srgbClr val="000000"/>
              </a:buClr>
            </a:pPr>
            <a:r>
              <a:rPr lang="en-US" altLang="zh-CN" kern="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  </a:t>
            </a:r>
            <a:r>
              <a:rPr lang="en-US" altLang="zh-CN" kern="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https://www.csie.ntu.edu.tw/~cjlin/libsvm/</a:t>
            </a:r>
            <a:endParaRPr lang="en-US" altLang="zh-CN" kern="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 indent="-342900">
              <a:spcBef>
                <a:spcPts val="120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CN" altLang="en-US" sz="2800" kern="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更多软件</a:t>
            </a:r>
            <a:r>
              <a:rPr lang="en-US" altLang="zh-CN" sz="2800" kern="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zh-CN" altLang="en-US" sz="2800" kern="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</a:t>
            </a:r>
            <a:endParaRPr lang="en-US" altLang="zh-CN" sz="2800" kern="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114300" lvl="1">
              <a:spcBef>
                <a:spcPts val="1200"/>
              </a:spcBef>
              <a:buClr>
                <a:srgbClr val="000000"/>
              </a:buClr>
            </a:pPr>
            <a:r>
              <a:rPr lang="en-US" altLang="zh-CN" kern="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  </a:t>
            </a:r>
            <a:r>
              <a:rPr lang="en-US" altLang="zh-CN" kern="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http://www.kernel-machines.org/software</a:t>
            </a:r>
            <a:endParaRPr lang="en-US" altLang="zh-CN" kern="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E27A2E7-B852-4D8F-9880-D01478772C13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6250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57734D-ABB6-48A6-8946-B8D970F7C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45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156C18F-71D8-4F32-B8E6-EF6D51E49F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44588" y="338234"/>
            <a:ext cx="9502824" cy="114300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6.5.5  </a:t>
            </a:r>
            <a:r>
              <a:rPr lang="zh-CN" altLang="en-US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多类支持向量机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A614F2A-EAF9-457F-8343-1CFA392A3397}"/>
              </a:ext>
            </a:extLst>
          </p:cNvPr>
          <p:cNvSpPr/>
          <p:nvPr/>
        </p:nvSpPr>
        <p:spPr>
          <a:xfrm>
            <a:off x="1091444" y="1772816"/>
            <a:ext cx="10009112" cy="307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342900">
              <a:spcBef>
                <a:spcPts val="120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CN" altLang="en-US" sz="3200" kern="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多类支持向量机（</a:t>
            </a:r>
            <a:r>
              <a:rPr lang="en-US" altLang="zh-CN" sz="3200" kern="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multicategory SVM</a:t>
            </a:r>
            <a:r>
              <a:rPr lang="zh-CN" altLang="en-US" sz="3200" kern="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）：</a:t>
            </a:r>
            <a:endParaRPr lang="en-US" altLang="zh-CN" sz="3200" kern="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742950" lvl="1" indent="-285750" eaLnBrk="0" hangingPunct="0">
              <a:spcBef>
                <a:spcPts val="1200"/>
              </a:spcBef>
              <a:buClr>
                <a:srgbClr val="000000"/>
              </a:buClr>
              <a:buFont typeface="Arial" panose="020B0604020202020204" pitchFamily="34" charset="0"/>
              <a:buChar char="–"/>
            </a:pP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直接设计多类</a:t>
            </a:r>
            <a:r>
              <a:rPr lang="en-US" altLang="zh-CN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SVM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分类器的方法</a:t>
            </a:r>
            <a:endParaRPr lang="en-US" altLang="zh-CN" sz="2800" dirty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42950" lvl="1" indent="-285750" eaLnBrk="0" hangingPunct="0">
              <a:spcBef>
                <a:spcPts val="1200"/>
              </a:spcBef>
              <a:buClr>
                <a:srgbClr val="000000"/>
              </a:buClr>
              <a:buFont typeface="Arial" panose="020B0604020202020204" pitchFamily="34" charset="0"/>
              <a:buChar char="–"/>
            </a:pP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例如用正则化（</a:t>
            </a:r>
            <a:r>
              <a:rPr lang="en-US" altLang="zh-CN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regularization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）的框架重新表述来实现</a:t>
            </a:r>
            <a:endParaRPr lang="en-US" altLang="zh-CN" sz="28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742950" lvl="1" indent="-285750">
              <a:lnSpc>
                <a:spcPct val="120000"/>
              </a:lnSpc>
              <a:spcBef>
                <a:spcPts val="1200"/>
              </a:spcBef>
              <a:buClr>
                <a:srgbClr val="000000"/>
              </a:buClr>
              <a:buChar char="–"/>
            </a:pPr>
            <a:endParaRPr lang="en-US" altLang="zh-CN" sz="2800" dirty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14300" lvl="1">
              <a:spcBef>
                <a:spcPts val="1200"/>
              </a:spcBef>
              <a:buClr>
                <a:srgbClr val="000000"/>
              </a:buClr>
            </a:pPr>
            <a:endParaRPr lang="zh-CN" altLang="en-US" sz="3200" kern="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7B23744-3C54-45F5-B877-7147083BDD49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5215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57734D-ABB6-48A6-8946-B8D970F7C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46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156C18F-71D8-4F32-B8E6-EF6D51E49F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44588" y="338234"/>
            <a:ext cx="9502824" cy="858518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6.5.6  </a:t>
            </a:r>
            <a:r>
              <a:rPr lang="zh-CN" altLang="en-US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用与函数拟合的支持向量机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A614F2A-EAF9-457F-8343-1CFA392A3397}"/>
                  </a:ext>
                </a:extLst>
              </p:cNvPr>
              <p:cNvSpPr/>
              <p:nvPr/>
            </p:nvSpPr>
            <p:spPr>
              <a:xfrm>
                <a:off x="641394" y="1336975"/>
                <a:ext cx="10909212" cy="40541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indent="-342900">
                  <a:spcBef>
                    <a:spcPts val="12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800" kern="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也称作支持向量回归（</a:t>
                </a:r>
                <a:r>
                  <a:rPr lang="en-US" altLang="zh-CN" sz="2800" kern="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support vector regression</a:t>
                </a:r>
                <a:r>
                  <a:rPr lang="zh-CN" altLang="en-US" sz="2800" kern="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，</a:t>
                </a:r>
                <a:r>
                  <a:rPr lang="en-US" altLang="zh-CN" sz="2800" kern="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SVR</a:t>
                </a:r>
                <a:r>
                  <a:rPr lang="zh-CN" altLang="en-US" sz="2800" kern="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）</a:t>
                </a:r>
                <a:endParaRPr lang="en-US" altLang="zh-CN" sz="2800" kern="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742950" lvl="1" indent="-285750" eaLnBrk="0" hangingPunct="0">
                  <a:spcBef>
                    <a:spcPct val="200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–"/>
                </a:pP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线性回归函数</a:t>
                </a:r>
                <a:endParaRPr lang="en-US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 eaLnBrk="0" hangingPunct="0">
                  <a:spcBef>
                    <a:spcPct val="200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𝒙</m:t>
                          </m:r>
                        </m:e>
                      </m:d>
                      <m:r>
                        <a:rPr lang="en-US" altLang="zh-CN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=</m:t>
                      </m:r>
                      <m:r>
                        <a:rPr lang="zh-CN" altLang="en-US" b="1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𝝎</m:t>
                      </m:r>
                      <m:r>
                        <a:rPr lang="en-US" altLang="zh-CN" b="1" i="0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⋅</m:t>
                      </m:r>
                      <m:r>
                        <a:rPr lang="en-US" altLang="zh-CN" b="1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en-US" altLang="zh-CN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altLang="zh-CN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𝑏</m:t>
                      </m:r>
                    </m:oMath>
                  </m:oMathPara>
                </a14:m>
                <a:endParaRPr lang="en-US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742950" lvl="1" indent="-285750" eaLnBrk="0" hangingPunct="0">
                  <a:spcBef>
                    <a:spcPct val="200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–"/>
                </a:pP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拟合训练数据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b="0" i="1" kern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1" i="1" kern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kern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 kern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Arial" panose="020B0604020202020204" pitchFamily="34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b="0" i="1" kern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kern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CN" b="0" i="0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=1,</m:t>
                        </m:r>
                        <m:r>
                          <a:rPr lang="en-US" altLang="zh-CN" ker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⋯,</m:t>
                        </m:r>
                        <m:r>
                          <a:rPr lang="en-US" altLang="zh-CN" b="0" i="1" kern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  <m:r>
                      <a:rPr lang="zh-CN" altLang="en-US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，</m:t>
                    </m:r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在精度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𝜀</m:t>
                    </m:r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范围内：</a:t>
                </a:r>
                <a:endParaRPr lang="en-US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 eaLnBrk="0" hangingPunct="0">
                  <a:spcBef>
                    <a:spcPct val="200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r>
                                <a:rPr lang="zh-CN" altLang="en-US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𝝎</m:t>
                              </m:r>
                              <m:r>
                                <a:rPr lang="en-US" altLang="zh-CN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r>
                                <a:rPr lang="en-US" altLang="zh-CN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𝑏</m:t>
                              </m:r>
                              <m:r>
                                <a:rPr lang="en-US" altLang="zh-CN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≤</m:t>
                              </m:r>
                              <m:r>
                                <a:rPr lang="zh-CN" altLang="en-US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𝜀</m:t>
                              </m:r>
                              <m:r>
                                <a:rPr lang="en-US" altLang="zh-CN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altLang="zh-CN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altLang="zh-CN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,</m:t>
                              </m:r>
                            </m:e>
                            <m:e>
                              <m:r>
                                <a:rPr lang="zh-CN" altLang="en-US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𝝎</m:t>
                              </m:r>
                              <m:r>
                                <a:rPr lang="en-US" altLang="zh-CN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r>
                                <a:rPr lang="en-US" altLang="zh-CN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𝑏</m:t>
                              </m:r>
                              <m:r>
                                <a:rPr lang="en-US" altLang="zh-CN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≥</m:t>
                              </m:r>
                              <m:r>
                                <a:rPr lang="zh-CN" altLang="en-US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𝜀</m:t>
                              </m:r>
                              <m:r>
                                <a:rPr lang="en-US" altLang="zh-CN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altLang="zh-CN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,</m:t>
                              </m:r>
                            </m:e>
                          </m:eqArr>
                        </m:e>
                      </m:d>
                      <m:r>
                        <a:rPr lang="en-US" altLang="zh-CN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  </m:t>
                      </m:r>
                      <m:r>
                        <a:rPr lang="en-US" altLang="zh-CN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𝑖</m:t>
                      </m:r>
                      <m:r>
                        <a:rPr lang="en-US" altLang="zh-CN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=1,⋯,</m:t>
                      </m:r>
                      <m:r>
                        <a:rPr lang="en-US" altLang="zh-CN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𝑛</m:t>
                      </m:r>
                    </m:oMath>
                  </m:oMathPara>
                </a14:m>
                <a:endParaRPr lang="en-US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742950" lvl="1" indent="-285750" eaLnBrk="0" hangingPunct="0">
                  <a:spcBef>
                    <a:spcPct val="200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–"/>
                </a:pP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目标函数：</a:t>
                </a:r>
                <a:endParaRPr lang="en-US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 eaLnBrk="0" hangingPunct="0">
                  <a:spcBef>
                    <a:spcPct val="200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CN" altLang="en-US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𝜔</m:t>
                              </m:r>
                              <m:r>
                                <a:rPr lang="en-US" altLang="zh-CN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lang="en-US" altLang="zh-CN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b="1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Arial" panose="020B0604020202020204" pitchFamily="34" charset="0"/>
                                    </a:rPr>
                                    <m:t>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altLang="zh-CN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ctrlPr>
                                <a:rPr lang="en-US" altLang="zh-CN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lang="en-US" altLang="zh-CN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zh-CN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+</m:t>
                                  </m:r>
                                  <m:r>
                                    <a:rPr lang="zh-CN" alt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altLang="zh-CN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CN" kern="0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A614F2A-EAF9-457F-8343-1CFA392A3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94" y="1336975"/>
                <a:ext cx="10909212" cy="4054187"/>
              </a:xfrm>
              <a:prstGeom prst="rect">
                <a:avLst/>
              </a:prstGeom>
              <a:blipFill>
                <a:blip r:embed="rId2"/>
                <a:stretch>
                  <a:fillRect t="-19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11F69C39-5E9C-4C91-9773-554A924F23FB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977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57734D-ABB6-48A6-8946-B8D970F7C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47</a:t>
            </a:fld>
            <a:endParaRPr lang="en-US" altLang="zh-CN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A614F2A-EAF9-457F-8343-1CFA392A3397}"/>
                  </a:ext>
                </a:extLst>
              </p:cNvPr>
              <p:cNvSpPr/>
              <p:nvPr/>
            </p:nvSpPr>
            <p:spPr>
              <a:xfrm>
                <a:off x="641393" y="548680"/>
                <a:ext cx="10909212" cy="36368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 eaLnBrk="0" hangingPunct="0">
                  <a:spcBef>
                    <a:spcPct val="200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–"/>
                </a:pP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𝜀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−</m:t>
                    </m:r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不敏感损失函数：</a:t>
                </a:r>
                <a:endParaRPr lang="en-US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 eaLnBrk="0" hangingPunct="0">
                  <a:spcBef>
                    <a:spcPct val="200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𝑦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𝑓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(</m:t>
                              </m:r>
                              <m:r>
                                <a:rPr lang="en-US" altLang="zh-CN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𝒙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,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𝑎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zh-CN" alt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𝜀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  <m:r>
                                <a:rPr lang="en-US" altLang="zh-CN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   </m:t>
                              </m:r>
                              <m:r>
                                <a:rPr lang="zh-CN" alt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若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</m:t>
                                  </m:r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𝑓</m:t>
                                  </m:r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(</m:t>
                                  </m:r>
                                  <m:r>
                                    <a:rPr lang="en-US" altLang="zh-CN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𝒙</m:t>
                                  </m:r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𝑎</m:t>
                                  </m:r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altLang="zh-CN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zh-CN" alt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𝜀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</m:t>
                                  </m:r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𝑓</m:t>
                                  </m:r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(</m:t>
                                  </m:r>
                                  <m:r>
                                    <a:rPr lang="en-US" altLang="zh-CN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𝒙</m:t>
                                  </m:r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𝑎</m:t>
                                  </m:r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altLang="zh-CN" b="0" i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r>
                                <a:rPr lang="zh-CN" altLang="en-US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𝜀</m:t>
                              </m:r>
                              <m:r>
                                <a:rPr lang="en-US" altLang="zh-CN" b="0" i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, </m:t>
                              </m:r>
                              <m:r>
                                <a:rPr lang="en-US" altLang="zh-CN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 </m:t>
                              </m:r>
                              <m:r>
                                <a:rPr lang="zh-CN" alt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其他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742950" lvl="1" indent="-285750" eaLnBrk="0" hangingPunct="0">
                  <a:spcBef>
                    <a:spcPct val="200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–"/>
                </a:pPr>
                <a:endParaRPr lang="en-US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742950" lvl="1" indent="-285750" eaLnBrk="0" hangingPunct="0">
                  <a:spcBef>
                    <a:spcPct val="200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–"/>
                </a:pPr>
                <a:endParaRPr lang="en-US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742950" lvl="1" indent="-285750" eaLnBrk="0" hangingPunct="0">
                  <a:spcBef>
                    <a:spcPct val="200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–"/>
                </a:pPr>
                <a:endParaRPr lang="en-US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742950" lvl="1" indent="-285750" eaLnBrk="0" hangingPunct="0">
                  <a:spcBef>
                    <a:spcPct val="200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–"/>
                </a:pPr>
                <a:endParaRPr lang="en-US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742950" lvl="1" indent="-285750" eaLnBrk="0" hangingPunct="0">
                  <a:spcBef>
                    <a:spcPct val="200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–"/>
                </a:pPr>
                <a:endParaRPr lang="en-US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A614F2A-EAF9-457F-8343-1CFA392A3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93" y="548680"/>
                <a:ext cx="10909212" cy="3636893"/>
              </a:xfrm>
              <a:prstGeom prst="rect">
                <a:avLst/>
              </a:prstGeom>
              <a:blipFill>
                <a:blip r:embed="rId2"/>
                <a:stretch>
                  <a:fillRect t="-1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6B8AB805-B9CF-4607-9B3C-03F47DE30C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331" y="2132856"/>
            <a:ext cx="9153337" cy="388843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0A6C797-F73A-4A03-8C2A-E1A6EEC5DAB2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9008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860DC0-B2D0-4E49-95F0-A0EF2A7FC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48</a:t>
            </a:fld>
            <a:endParaRPr lang="en-US" altLang="zh-CN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CECD1DB-AB7F-4D12-B45D-EBB7E3A30831}"/>
                  </a:ext>
                </a:extLst>
              </p:cNvPr>
              <p:cNvSpPr/>
              <p:nvPr/>
            </p:nvSpPr>
            <p:spPr>
              <a:xfrm>
                <a:off x="641394" y="339468"/>
                <a:ext cx="10909212" cy="61790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 eaLnBrk="0" hangingPunct="0">
                  <a:spcBef>
                    <a:spcPct val="200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–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对偶问题：</a:t>
                </a:r>
                <a:endParaRPr lang="en-US" altLang="zh-CN" sz="2800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 eaLnBrk="0" hangingPunct="0">
                  <a:spcBef>
                    <a:spcPct val="200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a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x</m:t>
                              </m:r>
                            </m:e>
                            <m:lim>
                              <m:r>
                                <a:rPr lang="zh-CN" altLang="en-US" b="1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𝜶</m:t>
                              </m:r>
                              <m:r>
                                <a:rPr lang="en-US" altLang="zh-CN" b="1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b="1" i="1" kern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b="1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Arial" panose="020B0604020202020204" pitchFamily="34" charset="0"/>
                                    </a:rPr>
                                    <m:t>𝜶</m:t>
                                  </m:r>
                                </m:e>
                                <m:sup>
                                  <m:r>
                                    <a:rPr lang="en-US" altLang="zh-CN" b="1" i="1" kern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altLang="zh-CN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altLang="zh-CN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zh-CN" altLang="en-US" b="1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𝜶</m:t>
                              </m:r>
                              <m:r>
                                <a:rPr lang="en-US" altLang="zh-CN" b="1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b="1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b="1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Arial" panose="020B0604020202020204" pitchFamily="34" charset="0"/>
                                    </a:rPr>
                                    <m:t>𝜶</m:t>
                                  </m:r>
                                </m:e>
                                <m:sup>
                                  <m:r>
                                    <a:rPr lang="en-US" altLang="zh-CN" b="1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=−</m:t>
                          </m:r>
                          <m:r>
                            <a:rPr lang="zh-CN" alt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𝜀</m:t>
                          </m:r>
                          <m:nary>
                            <m:naryPr>
                              <m:chr m:val="∑"/>
                              <m:ctrlPr>
                                <a:rPr lang="en-US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lang="en-US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𝑙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Arial" panose="020B0604020202020204" pitchFamily="34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altLang="zh-CN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Arial" panose="020B0604020202020204" pitchFamily="34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altLang="zh-CN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lang="en-US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𝑙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Arial" panose="020B0604020202020204" pitchFamily="34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altLang="zh-CN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Arial" panose="020B0604020202020204" pitchFamily="34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altLang="zh-CN" b="0" i="0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CN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zh-CN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altLang="zh-CN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𝑙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Arial" panose="020B060402020202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Arial" panose="020B060402020202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Arial" panose="020B060402020202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kern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Arial" panose="020B060402020202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kern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d>
                        <m:dPr>
                          <m:ctrlPr>
                            <a:rPr lang="en-US" altLang="zh-CN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𝒋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114300" lvl="1" algn="ctr">
                  <a:spcBef>
                    <a:spcPts val="12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kern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𝑠</m:t>
                      </m:r>
                      <m:r>
                        <a:rPr lang="en-US" altLang="zh-CN" b="0" i="1" kern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CN" b="0" i="1" kern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altLang="zh-CN" b="0" i="1" kern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.         </m:t>
                      </m:r>
                      <m:nary>
                        <m:naryPr>
                          <m:chr m:val="∑"/>
                          <m:ctrlPr>
                            <a:rPr lang="zh-CN" altLang="zh-CN" i="1" ker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n-US" altLang="zh-CN" ker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ker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kern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𝑙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lang="zh-CN" alt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r>
                        <a:rPr lang="en-US" altLang="zh-CN" ker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CN" altLang="zh-CN" i="1" ker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n-US" altLang="zh-CN" ker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ker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 ker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𝑙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kern="0" dirty="0">
                  <a:solidFill>
                    <a:schemeClr val="bg2"/>
                  </a:solidFill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114300" lvl="1">
                  <a:spcBef>
                    <a:spcPts val="12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ker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0≤</m:t>
                      </m:r>
                      <m:sSubSup>
                        <m:sSubSup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r>
                            <a:rPr lang="zh-CN" alt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∗</m:t>
                          </m:r>
                        </m:sup>
                      </m:sSubSup>
                      <m:r>
                        <a:rPr lang="en-US" altLang="zh-CN" ker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en-US" altLang="zh-CN" ker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𝐶</m:t>
                      </m:r>
                      <m:r>
                        <a:rPr lang="en-US" altLang="zh-CN" ker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,  </m:t>
                      </m:r>
                      <m:r>
                        <a:rPr lang="en-US" altLang="zh-CN" ker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𝑖</m:t>
                      </m:r>
                      <m:r>
                        <a:rPr lang="en-US" altLang="zh-CN" ker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=1,⋯,</m:t>
                      </m:r>
                      <m:r>
                        <a:rPr lang="en-US" altLang="zh-CN" i="1" ker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𝑙</m:t>
                      </m:r>
                    </m:oMath>
                  </m:oMathPara>
                </a14:m>
                <a:endParaRPr lang="en-US" altLang="zh-CN" kern="0" dirty="0">
                  <a:solidFill>
                    <a:schemeClr val="bg2"/>
                  </a:solidFill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114300" lvl="1">
                  <a:spcBef>
                    <a:spcPts val="12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ker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0≤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zh-CN" alt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ker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en-US" altLang="zh-CN" ker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𝐶</m:t>
                      </m:r>
                      <m:r>
                        <a:rPr lang="en-US" altLang="zh-CN" ker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,  </m:t>
                      </m:r>
                      <m:r>
                        <a:rPr lang="en-US" altLang="zh-CN" ker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𝑖</m:t>
                      </m:r>
                      <m:r>
                        <a:rPr lang="en-US" altLang="zh-CN" ker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=1,⋯,</m:t>
                      </m:r>
                      <m:r>
                        <a:rPr lang="en-US" altLang="zh-CN" i="1" kern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𝑙</m:t>
                      </m:r>
                    </m:oMath>
                  </m:oMathPara>
                </a14:m>
                <a:endParaRPr lang="en-US" altLang="zh-CN" kern="0" dirty="0">
                  <a:solidFill>
                    <a:schemeClr val="bg2"/>
                  </a:solidFill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742950" lvl="1" indent="-285750" eaLnBrk="0" hangingPunct="0">
                  <a:spcBef>
                    <a:spcPct val="200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–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权值和系数的关系：</a:t>
                </a:r>
                <a:endParaRPr lang="en-US" altLang="zh-CN" sz="2800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 eaLnBrk="0" hangingPunct="0">
                  <a:spcBef>
                    <a:spcPct val="200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1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𝝎</m:t>
                      </m:r>
                      <m:r>
                        <a:rPr lang="en-US" altLang="zh-CN" sz="2800" b="1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CN" altLang="zh-CN" sz="2800" i="1" ker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n-US" altLang="zh-CN" sz="2800" ker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sz="2800" ker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 ker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𝑙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sz="28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8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8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Arial" panose="020B060402020202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8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altLang="zh-CN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Arial" panose="020B060402020202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8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CN" sz="28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800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CECD1DB-AB7F-4D12-B45D-EBB7E3A308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94" y="339468"/>
                <a:ext cx="10909212" cy="6179064"/>
              </a:xfrm>
              <a:prstGeom prst="rect">
                <a:avLst/>
              </a:prstGeom>
              <a:blipFill>
                <a:blip r:embed="rId2"/>
                <a:stretch>
                  <a:fillRect t="-10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1F440CC8-BA58-41C7-929B-B6874720A10D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4083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860DC0-B2D0-4E49-95F0-A0EF2A7FC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49</a:t>
            </a:fld>
            <a:endParaRPr lang="en-US" altLang="zh-CN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CECD1DB-AB7F-4D12-B45D-EBB7E3A30831}"/>
                  </a:ext>
                </a:extLst>
              </p:cNvPr>
              <p:cNvSpPr/>
              <p:nvPr/>
            </p:nvSpPr>
            <p:spPr>
              <a:xfrm>
                <a:off x="-9509" y="404664"/>
                <a:ext cx="12211018" cy="5899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 eaLnBrk="0" hangingPunct="0">
                  <a:spcBef>
                    <a:spcPct val="200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–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回归函数：</a:t>
                </a:r>
                <a:endParaRPr lang="en-US" altLang="zh-CN" sz="2800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 eaLnBrk="0" hangingPunct="0">
                  <a:spcBef>
                    <a:spcPct val="200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=</m:t>
                      </m:r>
                      <m:r>
                        <a:rPr lang="zh-CN" altLang="en-US" b="1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𝝎</m:t>
                      </m:r>
                      <m:r>
                        <a:rPr lang="en-US" altLang="zh-CN" b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⋅</m:t>
                      </m:r>
                      <m:r>
                        <a:rPr lang="en-US" altLang="zh-CN" b="1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en-US" altLang="zh-CN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altLang="zh-CN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𝑏</m:t>
                      </m:r>
                      <m:r>
                        <a:rPr lang="en-US" altLang="zh-CN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CN" altLang="zh-CN" i="1" ker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n-US" altLang="zh-CN" ker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ker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kern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Arial" panose="020B060402020202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Arial" panose="020B060402020202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p>
                        <m:sSupPr>
                          <m:ctrlPr>
                            <a:rPr lang="en-US" altLang="zh-CN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altLang="zh-CN" sz="2800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742950" lvl="1" indent="-285750" eaLnBrk="0" hangingPunct="0">
                  <a:spcBef>
                    <a:spcPct val="200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–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核函数变换得到拟合函数：</a:t>
                </a:r>
                <a:endParaRPr lang="en-US" altLang="zh-CN" sz="2800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 eaLnBrk="0" hangingPunct="0">
                  <a:spcBef>
                    <a:spcPct val="200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b="1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𝒙</m:t>
                          </m:r>
                        </m:e>
                      </m:d>
                      <m:r>
                        <a:rPr lang="en-US" altLang="zh-CN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CN" altLang="zh-CN" i="1" ker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n-US" altLang="zh-CN" ker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ker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kern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𝑙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b="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𝑏</m:t>
                      </m:r>
                    </m:oMath>
                  </m:oMathPara>
                </a14:m>
                <a:endParaRPr lang="en-US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742950" lvl="1" indent="-285750" eaLnBrk="0" hangingPunct="0">
                  <a:spcBef>
                    <a:spcPct val="200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–"/>
                </a:pPr>
                <a:r>
                  <a:rPr lang="zh-CN" altLang="en-US" sz="2800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zh-CN" altLang="en-US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𝛽</m:t>
                        </m:r>
                      </m:e>
                      <m:sub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𝑖</m:t>
                        </m:r>
                      </m:sub>
                    </m:sSub>
                    <m:limUpp>
                      <m:limUppPr>
                        <m:ctrlPr>
                          <a:rPr lang="zh-CN" altLang="zh-CN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limUppPr>
                      <m:e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=</m:t>
                        </m:r>
                      </m:e>
                      <m:lim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𝑑𝑒𝑓</m:t>
                        </m:r>
                      </m:lim>
                    </m:limUpp>
                    <m:sSubSup>
                      <m:sSubSupPr>
                        <m:ctrlPr>
                          <a:rPr lang="en-US" altLang="zh-CN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SupPr>
                      <m:e>
                        <m:r>
                          <a:rPr lang="zh-CN" altLang="en-US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𝑖</m:t>
                        </m:r>
                      </m:sub>
                      <m:sup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∗</m:t>
                        </m:r>
                      </m:sup>
                    </m:sSubSup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−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zh-CN" altLang="en-US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𝑖</m:t>
                        </m:r>
                      </m:sub>
                    </m:sSub>
                    <m:r>
                      <a:rPr lang="zh-CN" altLang="en-US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是</m:t>
                    </m:r>
                  </m:oMath>
                </a14:m>
                <a:r>
                  <a:rPr lang="zh-CN" altLang="en-US" sz="28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以下优化问题的解：</a:t>
                </a:r>
                <a:endParaRPr lang="en-US" altLang="zh-CN" sz="2800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 eaLnBrk="0" hangingPunct="0">
                  <a:spcBef>
                    <a:spcPct val="200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a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x</m:t>
                              </m:r>
                            </m:e>
                            <m:lim>
                              <m:r>
                                <a:rPr lang="zh-CN" altLang="en-US" b="1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𝜶</m:t>
                              </m:r>
                              <m:r>
                                <a:rPr lang="en-US" altLang="zh-CN" b="1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b="1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b="1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Arial" panose="020B0604020202020204" pitchFamily="34" charset="0"/>
                                    </a:rPr>
                                    <m:t>𝜶</m:t>
                                  </m:r>
                                </m:e>
                                <m:sup>
                                  <m:r>
                                    <a:rPr lang="en-US" altLang="zh-CN" b="1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altLang="zh-CN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zh-CN" altLang="en-US" b="1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𝜶</m:t>
                              </m:r>
                              <m:r>
                                <a:rPr lang="en-US" altLang="zh-CN" b="1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b="1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b="1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Arial" panose="020B0604020202020204" pitchFamily="34" charset="0"/>
                                    </a:rPr>
                                    <m:t>𝜶</m:t>
                                  </m:r>
                                </m:e>
                                <m:sup>
                                  <m:r>
                                    <a:rPr lang="en-US" altLang="zh-CN" b="1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=−</m:t>
                          </m:r>
                          <m:r>
                            <a:rPr lang="zh-CN" alt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𝜀</m:t>
                          </m:r>
                          <m:nary>
                            <m:naryPr>
                              <m:chr m:val="∑"/>
                              <m:ctrlPr>
                                <a:rPr lang="en-US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lang="en-US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𝑙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Arial" panose="020B0604020202020204" pitchFamily="34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Arial" panose="020B0604020202020204" pitchFamily="34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altLang="zh-CN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lang="en-US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𝑙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Arial" panose="020B0604020202020204" pitchFamily="34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Arial" panose="020B0604020202020204" pitchFamily="34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altLang="zh-CN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CN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zh-CN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altLang="zh-CN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𝑙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Arial" panose="020B060402020202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Arial" panose="020B060402020202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Arial" panose="020B060402020202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Arial" panose="020B060402020202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𝐾</m:t>
                      </m:r>
                      <m:d>
                        <m:dPr>
                          <m:ctrlPr>
                            <a:rPr lang="en-US" altLang="zh-CN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𝒋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114300" lvl="1" algn="ctr">
                  <a:spcBef>
                    <a:spcPts val="12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𝑠</m:t>
                      </m:r>
                      <m:r>
                        <a:rPr lang="en-US" altLang="zh-CN" i="1" ker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CN" i="1" ker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altLang="zh-CN" i="1" ker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.         </m:t>
                      </m:r>
                      <m:nary>
                        <m:naryPr>
                          <m:chr m:val="∑"/>
                          <m:ctrlPr>
                            <a:rPr lang="zh-CN" altLang="zh-CN" i="1" ker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n-US" altLang="zh-CN" ker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ker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 ker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𝑙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lang="zh-CN" alt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r>
                        <a:rPr lang="en-US" altLang="zh-CN" ker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CN" altLang="zh-CN" i="1" ker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n-US" altLang="zh-CN" ker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ker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 ker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𝑙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zh-CN" altLang="en-US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，</m:t>
                      </m:r>
                      <m:r>
                        <a:rPr lang="en-US" altLang="zh-CN" ker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0≤</m:t>
                      </m:r>
                      <m:sSubSup>
                        <m:sSubSup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r>
                            <a:rPr lang="zh-CN" alt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∗</m:t>
                          </m:r>
                        </m:sup>
                      </m:sSubSup>
                      <m:r>
                        <a:rPr lang="en-US" altLang="zh-CN" ker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en-US" altLang="zh-CN" ker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𝐶</m:t>
                      </m:r>
                      <m:r>
                        <a:rPr lang="en-US" altLang="zh-CN" ker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,  </m:t>
                      </m:r>
                      <m:r>
                        <a:rPr lang="en-US" altLang="zh-CN" ker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𝑖</m:t>
                      </m:r>
                      <m:r>
                        <a:rPr lang="en-US" altLang="zh-CN" ker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=1,⋯,</m:t>
                      </m:r>
                      <m:r>
                        <a:rPr lang="en-US" altLang="zh-CN" i="1" ker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𝑙</m:t>
                      </m:r>
                      <m:r>
                        <a:rPr lang="zh-CN" altLang="en-US" i="1" ker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，</m:t>
                      </m:r>
                      <m:r>
                        <a:rPr lang="en-US" altLang="zh-CN" ker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0≤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zh-CN" alt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ker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en-US" altLang="zh-CN" ker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𝐶</m:t>
                      </m:r>
                      <m:r>
                        <a:rPr lang="en-US" altLang="zh-CN" ker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,  </m:t>
                      </m:r>
                      <m:r>
                        <a:rPr lang="en-US" altLang="zh-CN" ker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𝑖</m:t>
                      </m:r>
                      <m:r>
                        <a:rPr lang="en-US" altLang="zh-CN" ker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=1,⋯,</m:t>
                      </m:r>
                      <m:r>
                        <a:rPr lang="en-US" altLang="zh-CN" i="1" ker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𝑙</m:t>
                      </m:r>
                    </m:oMath>
                  </m:oMathPara>
                </a14:m>
                <a:endParaRPr lang="en-US" altLang="zh-CN" kern="0" dirty="0">
                  <a:solidFill>
                    <a:schemeClr val="bg2"/>
                  </a:solidFill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CECD1DB-AB7F-4D12-B45D-EBB7E3A308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509" y="404664"/>
                <a:ext cx="12211018" cy="5899885"/>
              </a:xfrm>
              <a:prstGeom prst="rect">
                <a:avLst/>
              </a:prstGeom>
              <a:blipFill>
                <a:blip r:embed="rId2"/>
                <a:stretch>
                  <a:fillRect t="-10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A304606F-C78E-4D23-9E68-A78203222522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098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A5A2C8-542F-49F7-9BCA-30A85E48C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5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A6D911-E37B-4C04-8D38-7E6B122C0A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404664"/>
            <a:ext cx="7772400" cy="936104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6.2  </a:t>
            </a:r>
            <a:r>
              <a:rPr lang="zh-CN" altLang="en-US" sz="40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分段线性判别函数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476A91A-209F-4307-B54D-BE6EAEA22915}"/>
              </a:ext>
            </a:extLst>
          </p:cNvPr>
          <p:cNvSpPr/>
          <p:nvPr/>
        </p:nvSpPr>
        <p:spPr>
          <a:xfrm>
            <a:off x="983432" y="1412776"/>
            <a:ext cx="102251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非线性函数可以用多段线性函数来逼近</a:t>
            </a:r>
            <a:endParaRPr lang="en-US" altLang="zh-CN" sz="2800" dirty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分段线性判别函数：</a:t>
            </a:r>
            <a:endParaRPr lang="en-US" altLang="zh-CN" sz="2800" dirty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42950" lvl="1" indent="-285750">
              <a:spcBef>
                <a:spcPts val="600"/>
              </a:spcBef>
              <a:buClr>
                <a:schemeClr val="bg2"/>
              </a:buClr>
              <a:buFontTx/>
              <a:buChar char="–"/>
            </a:pPr>
            <a:r>
              <a:rPr lang="zh-CN" altLang="en-US" kern="0" dirty="0">
                <a:solidFill>
                  <a:srgbClr val="000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用多个线性分类器片段来实现非线性分类</a:t>
            </a:r>
            <a:endParaRPr lang="en-US" altLang="zh-CN" kern="0" dirty="0">
              <a:solidFill>
                <a:srgbClr val="000000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sp>
        <p:nvSpPr>
          <p:cNvPr id="32" name="Rectangle 24">
            <a:extLst>
              <a:ext uri="{FF2B5EF4-FFF2-40B4-BE49-F238E27FC236}">
                <a16:creationId xmlns:a16="http://schemas.microsoft.com/office/drawing/2014/main" id="{B200D456-77CF-41E5-8FAC-35FF12B52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448" y="3745106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solidFill>
                <a:schemeClr val="bg2"/>
              </a:solidFill>
            </a:endParaRPr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C223420-DFA9-43F7-A0DE-46A491548F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448" y="3681318"/>
            <a:ext cx="184731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3C1D3AF-DA7F-46BC-BC24-A65D9ACA0A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484" y="2996952"/>
            <a:ext cx="5409116" cy="340760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AF79A1F-5554-441C-AB92-263328D88D6D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4778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57734D-ABB6-48A6-8946-B8D970F7C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50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156C18F-71D8-4F32-B8E6-EF6D51E49F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44588" y="404664"/>
            <a:ext cx="9502824" cy="11430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6.6  </a:t>
            </a:r>
            <a:r>
              <a:rPr lang="zh-CN" altLang="en-US" sz="40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核函数机器</a:t>
            </a:r>
            <a:br>
              <a:rPr lang="en-US" altLang="zh-CN" sz="40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</a:br>
            <a:r>
              <a:rPr lang="en-US" altLang="zh-CN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6.6.1  </a:t>
            </a:r>
            <a:r>
              <a:rPr lang="zh-CN" altLang="en-US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大间隔机器与核函数机器</a:t>
            </a:r>
            <a:endParaRPr lang="zh-CN" altLang="en-US" sz="400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321ACDD-473B-4A86-888A-073F645266AF}"/>
              </a:ext>
            </a:extLst>
          </p:cNvPr>
          <p:cNvSpPr/>
          <p:nvPr/>
        </p:nvSpPr>
        <p:spPr>
          <a:xfrm>
            <a:off x="641394" y="1844824"/>
            <a:ext cx="10909212" cy="4050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342900">
              <a:spcBef>
                <a:spcPts val="120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CN" altLang="en-US" sz="2800" kern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非线性变换存在的问题：</a:t>
            </a:r>
            <a:endParaRPr lang="en-US" altLang="zh-CN" sz="2800" kern="0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742950" lvl="1" indent="-285750" eaLnBrk="0" hangingPunct="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–"/>
            </a:pPr>
            <a:r>
              <a:rPr lang="zh-CN" altLang="en-US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计算层面：维数过高</a:t>
            </a:r>
            <a:endParaRPr lang="en-US" altLang="zh-CN" dirty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42950" lvl="1" indent="-285750" eaLnBrk="0" hangingPunct="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–"/>
            </a:pPr>
            <a:r>
              <a:rPr lang="zh-CN" altLang="en-US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概念层面：面对新样本推广能力差</a:t>
            </a:r>
            <a:endParaRPr lang="en-US" altLang="zh-CN" kern="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 indent="-342900">
              <a:spcBef>
                <a:spcPts val="120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CN" altLang="en-US" sz="2800" kern="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支持向量机核心思想：</a:t>
            </a:r>
            <a:endParaRPr lang="en-US" altLang="zh-CN" sz="2800" kern="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742950" lvl="1" indent="-285750" eaLnBrk="0" hangingPunct="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–"/>
            </a:pPr>
            <a:r>
              <a:rPr lang="zh-CN" altLang="en-US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最大化分类间隔保证推广能力</a:t>
            </a:r>
            <a:endParaRPr lang="en-US" altLang="zh-CN" dirty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42950" lvl="1" indent="-285750" eaLnBrk="0" hangingPunct="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–"/>
            </a:pPr>
            <a:r>
              <a:rPr lang="zh-CN" altLang="en-US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核函数实现特征的非线性变换</a:t>
            </a:r>
            <a:endParaRPr lang="en-US" altLang="zh-CN" dirty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indent="-342900">
              <a:spcBef>
                <a:spcPts val="120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CN" altLang="zh-CN" sz="2800" kern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大间隔方法（</a:t>
            </a:r>
            <a:r>
              <a:rPr lang="en-US" altLang="zh-CN" sz="2800" kern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Large-margin methods</a:t>
            </a:r>
            <a:r>
              <a:rPr lang="zh-CN" altLang="zh-CN" sz="2800" kern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</a:t>
            </a:r>
            <a:endParaRPr lang="en-US" altLang="zh-CN" sz="2800" kern="0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 indent="-342900">
              <a:spcBef>
                <a:spcPts val="120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CN" altLang="zh-CN" sz="2800" kern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核函数方法（</a:t>
            </a:r>
            <a:r>
              <a:rPr lang="en-US" altLang="zh-CN" sz="2800" kern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Kernel methods</a:t>
            </a:r>
            <a:r>
              <a:rPr lang="zh-CN" altLang="zh-CN" sz="2800" kern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A5B5FDD-1077-4AEF-B4C2-564DD511334C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422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987109-FE2D-4AFC-8F08-C35AA5BB6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51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DAD5B6E-5B02-4E81-98C8-B74685EF85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44588" y="404664"/>
            <a:ext cx="9502824" cy="864096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6.6.2  </a:t>
            </a:r>
            <a:r>
              <a:rPr lang="zh-CN" altLang="en-US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核</a:t>
            </a:r>
            <a:r>
              <a:rPr lang="en-US" altLang="zh-CN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Fisher</a:t>
            </a:r>
            <a:r>
              <a:rPr lang="zh-CN" altLang="en-US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判别</a:t>
            </a:r>
            <a:endParaRPr lang="zh-CN" altLang="en-US" sz="400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D4C344D-B231-4F3B-AED7-589417018F11}"/>
                  </a:ext>
                </a:extLst>
              </p:cNvPr>
              <p:cNvSpPr/>
              <p:nvPr/>
            </p:nvSpPr>
            <p:spPr>
              <a:xfrm>
                <a:off x="641394" y="1446788"/>
                <a:ext cx="10909212" cy="42287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indent="-342900">
                  <a:spcBef>
                    <a:spcPts val="12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32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核</a:t>
                </a:r>
                <a:r>
                  <a:rPr lang="en-US" altLang="zh-CN" sz="32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Fisher</a:t>
                </a:r>
                <a:r>
                  <a:rPr lang="zh-CN" altLang="en-US" sz="32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判别</a:t>
                </a:r>
                <a:r>
                  <a:rPr lang="zh-CN" altLang="zh-CN" sz="32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（</a:t>
                </a:r>
                <a:r>
                  <a:rPr lang="en-US" altLang="zh-CN" sz="32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Kernel Fisher’s Discriminant</a:t>
                </a:r>
                <a:r>
                  <a:rPr lang="zh-CN" altLang="zh-CN" sz="32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）</a:t>
                </a:r>
                <a:endParaRPr lang="en-US" altLang="zh-CN" sz="32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742950" lvl="1" indent="-285750" eaLnBrk="0" hangingPunct="0">
                  <a:spcBef>
                    <a:spcPct val="200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–"/>
                </a:pPr>
                <a:r>
                  <a:rPr lang="en-US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Fisher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线性判别</a:t>
                </a:r>
                <a:endParaRPr lang="en-US" altLang="zh-CN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 eaLnBrk="0" hangingPunct="0">
                  <a:spcBef>
                    <a:spcPct val="200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f>
                            <m:f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altLang="zh-CN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US" altLang="zh-CN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zh-CN" dirty="0">
                  <a:solidFill>
                    <a:schemeClr val="bg2"/>
                  </a:solidFill>
                </a:endParaRPr>
              </a:p>
              <a:p>
                <a:pPr lvl="1" eaLnBrk="0" hangingPunct="0">
                  <a:spcBef>
                    <a:spcPct val="200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 eaLnBrk="0" hangingPunct="0">
                  <a:spcBef>
                    <a:spcPct val="200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=1,2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2800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742950" lvl="1" indent="-285750" eaLnBrk="0" hangingPunct="0">
                  <a:spcBef>
                    <a:spcPct val="200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–"/>
                </a:pPr>
                <a:r>
                  <a:rPr lang="zh-CN" altLang="en-US" sz="28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其解为：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 </a:t>
                </a:r>
              </a:p>
              <a:p>
                <a:pPr lvl="1" eaLnBrk="0" hangingPunct="0">
                  <a:spcBef>
                    <a:spcPct val="200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b="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  <m:sup>
                          <m:r>
                            <a:rPr lang="en-US" altLang="zh-CN" b="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D4C344D-B231-4F3B-AED7-589417018F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94" y="1446788"/>
                <a:ext cx="10909212" cy="4228722"/>
              </a:xfrm>
              <a:prstGeom prst="rect">
                <a:avLst/>
              </a:prstGeom>
              <a:blipFill>
                <a:blip r:embed="rId2"/>
                <a:stretch>
                  <a:fillRect l="-223" t="-23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804B5D3C-71D8-4C22-B60A-514D196AAE46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3670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987109-FE2D-4AFC-8F08-C35AA5BB6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52</a:t>
            </a:fld>
            <a:endParaRPr lang="en-US" altLang="zh-CN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D4C344D-B231-4F3B-AED7-589417018F11}"/>
                  </a:ext>
                </a:extLst>
              </p:cNvPr>
              <p:cNvSpPr/>
              <p:nvPr/>
            </p:nvSpPr>
            <p:spPr>
              <a:xfrm>
                <a:off x="641394" y="476672"/>
                <a:ext cx="10909212" cy="60710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 eaLnBrk="0" hangingPunct="0">
                  <a:spcBef>
                    <a:spcPct val="200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–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样本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𝑥</m:t>
                    </m:r>
                  </m:oMath>
                </a14:m>
                <a:r>
                  <a:rPr lang="zh-CN" altLang="en-US" sz="28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非线性变换：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 </a:t>
                </a:r>
              </a:p>
              <a:p>
                <a:pPr lvl="1" eaLnBrk="0" hangingPunct="0">
                  <a:spcBef>
                    <a:spcPct val="200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𝛷</m:t>
                              </m:r>
                            </m:sup>
                          </m:sSubSup>
                          <m:r>
                            <a:rPr lang="en-US" altLang="zh-CN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𝛷</m:t>
                              </m:r>
                            </m:sup>
                          </m:sSubSup>
                          <m:r>
                            <a:rPr lang="en-US" altLang="zh-CN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</m:oMath>
                  </m:oMathPara>
                </a14:m>
                <a:endParaRPr lang="zh-CN" altLang="zh-CN" dirty="0">
                  <a:solidFill>
                    <a:schemeClr val="bg2"/>
                  </a:solidFill>
                </a:endParaRPr>
              </a:p>
              <a:p>
                <a:pPr marL="742950" lvl="1" indent="-285750" eaLnBrk="0" hangingPunct="0">
                  <a:spcBef>
                    <a:spcPct val="200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–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其中：</a:t>
                </a:r>
                <a:endParaRPr lang="en-US" altLang="zh-CN" sz="2800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 eaLnBrk="0" hangingPunct="0">
                  <a:spcBef>
                    <a:spcPct val="200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𝛷</m:t>
                          </m:r>
                        </m:sup>
                      </m:sSubSup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𝛷</m:t>
                          </m:r>
                        </m:sup>
                      </m:sSubSup>
                      <m:r>
                        <a:rPr lang="en-US" altLang="zh-C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𝛷</m:t>
                          </m:r>
                        </m:sup>
                      </m:sSubSup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𝛷</m:t>
                              </m:r>
                            </m:sup>
                          </m:sSubSup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𝛷</m:t>
                              </m:r>
                            </m:sup>
                          </m:sSubSup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 eaLnBrk="0" hangingPunct="0">
                  <a:spcBef>
                    <a:spcPct val="200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𝛷</m:t>
                          </m:r>
                        </m:sup>
                      </m:sSubSup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=1,2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l-GR" altLang="zh-CN" b="1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𝜱</m:t>
                              </m:r>
                              <m:r>
                                <a:rPr lang="en-US" altLang="zh-CN" b="1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1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b="1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𝛷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l-GR" altLang="zh-CN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𝜱</m:t>
                                  </m:r>
                                  <m:r>
                                    <a:rPr lang="en-US" altLang="zh-CN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zh-CN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𝛷</m:t>
                                      </m:r>
                                    </m:sup>
                                  </m:sSubSup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 eaLnBrk="0" hangingPunct="0">
                  <a:spcBef>
                    <a:spcPct val="200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𝛷</m:t>
                          </m:r>
                        </m:sup>
                      </m:sSubSup>
                      <m:r>
                        <a:rPr lang="en-US" altLang="zh-C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  <m:e>
                          <m:r>
                            <a:rPr lang="el-GR" altLang="zh-CN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𝜱</m:t>
                          </m:r>
                          <m:r>
                            <a:rPr lang="en-US" altLang="zh-CN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altLang="zh-CN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742950" lvl="1" indent="-285750" eaLnBrk="0" hangingPunct="0">
                  <a:spcBef>
                    <a:spcPct val="200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–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解</a:t>
                </a:r>
                <a14:m>
                  <m:oMath xmlns:m="http://schemas.openxmlformats.org/officeDocument/2006/math">
                    <m:r>
                      <a:rPr lang="zh-CN" altLang="en-US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zh-CN" altLang="en-US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zh-CN" altLang="en-US" sz="28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满足：</a:t>
                </a:r>
                <a:endParaRPr lang="en-US" altLang="zh-CN" sz="2800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 eaLnBrk="0" hangingPunct="0">
                  <a:spcBef>
                    <a:spcPct val="200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l-GR" altLang="zh-CN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𝜱</m:t>
                          </m:r>
                          <m:r>
                            <a:rPr lang="en-US" altLang="zh-CN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D4C344D-B231-4F3B-AED7-589417018F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94" y="476672"/>
                <a:ext cx="10909212" cy="6071086"/>
              </a:xfrm>
              <a:prstGeom prst="rect">
                <a:avLst/>
              </a:prstGeom>
              <a:blipFill>
                <a:blip r:embed="rId2"/>
                <a:stretch>
                  <a:fillRect t="-1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B6BBEFED-4DB6-4E5D-891D-0FD554FB92F3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9897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4698A9-B5B4-452D-B414-A4310472C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53</a:t>
            </a:fld>
            <a:endParaRPr lang="en-US" altLang="zh-CN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A79F3C3-552E-4AF5-B149-1745DBFB2D88}"/>
                  </a:ext>
                </a:extLst>
              </p:cNvPr>
              <p:cNvSpPr/>
              <p:nvPr/>
            </p:nvSpPr>
            <p:spPr>
              <a:xfrm>
                <a:off x="641394" y="692696"/>
                <a:ext cx="10909212" cy="53694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 eaLnBrk="0" hangingPunct="0">
                  <a:spcBef>
                    <a:spcPct val="200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–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推出：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 </a:t>
                </a:r>
              </a:p>
              <a:p>
                <a:pPr lvl="1" eaLnBrk="0" hangingPunct="0">
                  <a:spcBef>
                    <a:spcPct val="200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𝛷</m:t>
                          </m:r>
                        </m:sup>
                      </m:sSubSup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1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zh-CN" altLang="zh-CN" b="1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1" i="1" smtClean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altLang="zh-CN" b="1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l-GR" altLang="zh-CN" b="1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  <m:r>
                        <a:rPr lang="en-US" altLang="zh-CN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zh-CN" dirty="0">
                  <a:solidFill>
                    <a:schemeClr val="bg2"/>
                  </a:solidFill>
                </a:endParaRPr>
              </a:p>
              <a:p>
                <a:pPr marL="742950" lvl="1" indent="-285750" eaLnBrk="0" hangingPunct="0">
                  <a:spcBef>
                    <a:spcPct val="200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–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记：</a:t>
                </a:r>
                <a:endParaRPr lang="en-US" altLang="zh-CN" sz="2800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 eaLnBrk="0" hangingPunct="0">
                  <a:spcBef>
                    <a:spcPct val="200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zh-CN" altLang="en-US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∶</m:t>
                      </m:r>
                      <m:r>
                        <a:rPr lang="en-US" altLang="zh-CN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 eaLnBrk="0" hangingPunct="0">
                  <a:spcBef>
                    <a:spcPct val="20000"/>
                  </a:spcBef>
                  <a:buClr>
                    <a:srgbClr val="000000"/>
                  </a:buClr>
                </a:pPr>
                <a:endParaRPr lang="en-US" altLang="zh-CN" sz="2800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742950" lvl="1" indent="-285750" eaLnBrk="0" hangingPunct="0">
                  <a:spcBef>
                    <a:spcPct val="200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–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类间和类内离散度矩阵：</a:t>
                </a:r>
                <a:endParaRPr lang="en-US" altLang="zh-CN" sz="2800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 eaLnBrk="0" hangingPunct="0">
                  <a:spcBef>
                    <a:spcPct val="200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𝛷</m:t>
                          </m:r>
                        </m:sup>
                      </m:sSubSup>
                      <m:r>
                        <a:rPr lang="en-US" altLang="zh-CN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zh-CN" altLang="en-US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zh-CN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𝛷</m:t>
                          </m:r>
                        </m:sup>
                      </m:sSubSup>
                      <m:r>
                        <a:rPr lang="en-US" altLang="zh-CN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zh-CN" altLang="en-US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</m:oMath>
                  </m:oMathPara>
                </a14:m>
                <a:endParaRPr lang="en-US" altLang="zh-CN" b="1" dirty="0">
                  <a:solidFill>
                    <a:schemeClr val="bg2"/>
                  </a:solidFill>
                  <a:latin typeface="黑体" panose="02010609060101010101" pitchFamily="49" charset="-122"/>
                </a:endParaRPr>
              </a:p>
              <a:p>
                <a:pPr lvl="1" eaLnBrk="0" hangingPunct="0">
                  <a:spcBef>
                    <a:spcPct val="200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zh-CN" altLang="en-US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∶</m:t>
                      </m:r>
                      <m:r>
                        <a:rPr lang="en-US" altLang="zh-CN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=1,2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altLang="zh-CN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altLang="zh-CN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lang="en-US" altLang="zh-CN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lang="en-US" altLang="zh-CN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 eaLnBrk="0" hangingPunct="0">
                  <a:spcBef>
                    <a:spcPct val="20000"/>
                  </a:spcBef>
                  <a:buClr>
                    <a:srgbClr val="000000"/>
                  </a:buClr>
                </a:pPr>
                <a:endParaRPr lang="en-US" altLang="zh-CN" sz="2800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A79F3C3-552E-4AF5-B149-1745DBFB2D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94" y="692696"/>
                <a:ext cx="10909212" cy="5369483"/>
              </a:xfrm>
              <a:prstGeom prst="rect">
                <a:avLst/>
              </a:prstGeom>
              <a:blipFill>
                <a:blip r:embed="rId2"/>
                <a:stretch>
                  <a:fillRect t="-1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E43E3424-341A-47B1-AE4F-AF345B4F6C39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2598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6DEAC4-0041-434A-AA63-02078EFF5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54</a:t>
            </a:fld>
            <a:endParaRPr lang="en-US" altLang="zh-CN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1613A2B-9413-496D-A2B5-A18AB6F6E1A5}"/>
                  </a:ext>
                </a:extLst>
              </p:cNvPr>
              <p:cNvSpPr/>
              <p:nvPr/>
            </p:nvSpPr>
            <p:spPr>
              <a:xfrm>
                <a:off x="641394" y="764704"/>
                <a:ext cx="10909212" cy="47480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 eaLnBrk="0" hangingPunct="0">
                  <a:spcBef>
                    <a:spcPct val="200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–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目标函数成为：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 </a:t>
                </a:r>
              </a:p>
              <a:p>
                <a:pPr lvl="1" eaLnBrk="0" hangingPunct="0">
                  <a:spcBef>
                    <a:spcPct val="200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zh-CN" altLang="en-US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zh-CN" altLang="en-US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m:rPr>
                              <m:nor/>
                            </m:rPr>
                            <a:rPr lang="en-US" altLang="zh-CN" b="1" dirty="0">
                              <a:solidFill>
                                <a:schemeClr val="bg2"/>
                              </a:solidFill>
                              <a:latin typeface="黑体" panose="02010609060101010101" pitchFamily="49" charset="-122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zh-CN" altLang="zh-CN" dirty="0">
                  <a:solidFill>
                    <a:schemeClr val="bg2"/>
                  </a:solidFill>
                </a:endParaRPr>
              </a:p>
              <a:p>
                <a:pPr marL="742950" lvl="1" indent="-285750" eaLnBrk="0" hangingPunct="0">
                  <a:spcBef>
                    <a:spcPct val="200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–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最大化上式的解是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r>
                          <a:rPr lang="en-US" altLang="zh-CN" sz="2800" b="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CN" sz="2800" b="1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altLang="zh-CN" sz="2800" b="1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8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的最大本征值的本征向量</a:t>
                </a:r>
                <a:endParaRPr lang="en-US" altLang="zh-CN" sz="2800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742950" lvl="1" indent="-285750" eaLnBrk="0" hangingPunct="0">
                  <a:spcBef>
                    <a:spcPct val="200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–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最优解的放向</a:t>
                </a:r>
                <a:endParaRPr lang="en-US" altLang="zh-CN" sz="2800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 eaLnBrk="0" hangingPunct="0">
                  <a:spcBef>
                    <a:spcPct val="200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zh-CN" altLang="en-US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 eaLnBrk="0" hangingPunct="0">
                  <a:spcBef>
                    <a:spcPct val="20000"/>
                  </a:spcBef>
                  <a:buClr>
                    <a:srgbClr val="000000"/>
                  </a:buClr>
                </a:pPr>
                <a:endParaRPr lang="en-US" altLang="zh-CN" sz="2800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742950" lvl="1" indent="-285750" eaLnBrk="0" hangingPunct="0">
                  <a:spcBef>
                    <a:spcPct val="200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–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原空间到</a:t>
                </a:r>
                <a:r>
                  <a:rPr lang="en-US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Fisher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判别的投影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：</a:t>
                </a:r>
                <a:endParaRPr lang="en-US" altLang="zh-CN" sz="2800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)&gt;=</m:t>
                      </m:r>
                      <m:nary>
                        <m:naryPr>
                          <m:chr m:val="∑"/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zh-CN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1613A2B-9413-496D-A2B5-A18AB6F6E1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94" y="764704"/>
                <a:ext cx="10909212" cy="4748031"/>
              </a:xfrm>
              <a:prstGeom prst="rect">
                <a:avLst/>
              </a:prstGeom>
              <a:blipFill>
                <a:blip r:embed="rId2"/>
                <a:stretch>
                  <a:fillRect t="-14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5849A782-6FF7-4061-8F63-F4C86EC9916B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0676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987109-FE2D-4AFC-8F08-C35AA5BB6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55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DAD5B6E-5B02-4E81-98C8-B74685EF85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44588" y="260648"/>
            <a:ext cx="9502824" cy="114300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6.6.3  </a:t>
            </a:r>
            <a:r>
              <a:rPr lang="zh-CN" altLang="en-US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中心支持向量机</a:t>
            </a:r>
            <a:endParaRPr lang="zh-CN" altLang="en-US" sz="400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4C344D-B231-4F3B-AED7-589417018F11}"/>
              </a:ext>
            </a:extLst>
          </p:cNvPr>
          <p:cNvSpPr/>
          <p:nvPr/>
        </p:nvSpPr>
        <p:spPr>
          <a:xfrm>
            <a:off x="641394" y="1238998"/>
            <a:ext cx="10909212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342900">
              <a:spcBef>
                <a:spcPts val="120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支持向量机：</a:t>
            </a:r>
            <a:endParaRPr lang="en-US" altLang="zh-CN" sz="280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marL="742950" lvl="1" indent="-285750" eaLnBrk="0" hangingPunct="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–"/>
            </a:pPr>
            <a:r>
              <a:rPr lang="zh-CN" altLang="en-US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对样本噪声和偏离数据分布的野值非常敏感</a:t>
            </a:r>
            <a:endParaRPr lang="en-US" altLang="zh-CN" dirty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42950" lvl="1" indent="-285750" eaLnBrk="0" hangingPunct="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–"/>
            </a:pPr>
            <a:endParaRPr lang="en-US" altLang="zh-CN" dirty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42950" lvl="1" indent="-285750" eaLnBrk="0" hangingPunct="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–"/>
            </a:pPr>
            <a:endParaRPr lang="en-US" altLang="zh-CN" dirty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42950" lvl="1" indent="-285750" eaLnBrk="0" hangingPunct="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–"/>
            </a:pPr>
            <a:endParaRPr lang="en-US" altLang="zh-CN" dirty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42950" lvl="1" indent="-285750" eaLnBrk="0" hangingPunct="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–"/>
            </a:pPr>
            <a:endParaRPr lang="en-US" altLang="zh-CN" dirty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42950" lvl="1" indent="-285750" eaLnBrk="0" hangingPunct="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–"/>
            </a:pPr>
            <a:endParaRPr lang="en-US" altLang="zh-CN" dirty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42950" lvl="1" indent="-285750" eaLnBrk="0" hangingPunct="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–"/>
            </a:pPr>
            <a:endParaRPr lang="en-US" altLang="zh-CN" dirty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42950" lvl="1" indent="-285750" eaLnBrk="0" hangingPunct="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–"/>
            </a:pPr>
            <a:endParaRPr lang="en-US" altLang="zh-CN" dirty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42950" lvl="1" indent="-285750" eaLnBrk="0" hangingPunct="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–"/>
            </a:pPr>
            <a:endParaRPr lang="en-US" altLang="zh-CN" dirty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42950" lvl="1" indent="-285750" eaLnBrk="0" hangingPunct="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–"/>
            </a:pPr>
            <a:r>
              <a:rPr lang="zh-CN" altLang="en-US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样本数非常少时，不确定性很大</a:t>
            </a:r>
            <a:endParaRPr lang="en-US" altLang="zh-CN" dirty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DDFFA7-2E62-4C49-876F-D0CB7AE475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003" y="2348880"/>
            <a:ext cx="5849994" cy="316475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5696BB9-0E1F-4432-BA0E-56AE520445B6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0080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987109-FE2D-4AFC-8F08-C35AA5BB6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56</a:t>
            </a:fld>
            <a:endParaRPr lang="en-US" altLang="zh-CN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D4C344D-B231-4F3B-AED7-589417018F11}"/>
                  </a:ext>
                </a:extLst>
              </p:cNvPr>
              <p:cNvSpPr/>
              <p:nvPr/>
            </p:nvSpPr>
            <p:spPr>
              <a:xfrm>
                <a:off x="641394" y="548680"/>
                <a:ext cx="10909212" cy="48320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indent="-342900">
                  <a:spcBef>
                    <a:spcPts val="12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中心支持向量机</a:t>
                </a:r>
                <a:r>
                  <a:rPr lang="zh-C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（</a:t>
                </a:r>
                <a:r>
                  <a:rPr lang="en-US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Central SVM</a:t>
                </a:r>
                <a:r>
                  <a:rPr lang="zh-C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）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：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742950" lvl="1" indent="-285750" eaLnBrk="0" hangingPunct="0">
                  <a:spcBef>
                    <a:spcPct val="200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–"/>
                </a:pP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用中心间隔代替边界间隔</a:t>
                </a:r>
                <a:endParaRPr lang="en-US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742950" lvl="1" indent="-285750" eaLnBrk="0" hangingPunct="0">
                  <a:spcBef>
                    <a:spcPct val="200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–"/>
                </a:pP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综合基于均值和基于边界样本方法的优势</a:t>
                </a:r>
                <a:endParaRPr lang="en-US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742950" lvl="1" indent="-285750" eaLnBrk="0" hangingPunct="0">
                  <a:spcBef>
                    <a:spcPct val="200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–"/>
                </a:pP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极少或含野值样本下能够得到更可靠的分类器</a:t>
                </a:r>
                <a:endParaRPr lang="en-US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742950" lvl="1" indent="-285750" eaLnBrk="0" hangingPunct="0">
                  <a:spcBef>
                    <a:spcPct val="200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–"/>
                </a:pPr>
                <a:endParaRPr lang="en-US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 indent="-342900" eaLnBrk="0" hangingPunct="0">
                  <a:spcBef>
                    <a:spcPts val="12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线性判别函数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itchFamily="2" charset="-122"/>
                        <a:cs typeface="Arial" panose="020B0604020202020204" pitchFamily="34" charset="0"/>
                      </a:rPr>
                      <m:t>𝑦</m:t>
                    </m:r>
                    <m:r>
                      <a:rPr lang="en-US" altLang="zh-CN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itchFamily="2" charset="-122"/>
                        <a:cs typeface="Arial" panose="020B0604020202020204" pitchFamily="34" charset="0"/>
                      </a:rPr>
                      <m:t>=</m:t>
                    </m:r>
                    <m:r>
                      <a:rPr lang="zh-CN" altLang="en-US" sz="2800" b="1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itchFamily="2" charset="-122"/>
                        <a:cs typeface="Arial" panose="020B0604020202020204" pitchFamily="34" charset="0"/>
                      </a:rPr>
                      <m:t>𝝎</m:t>
                    </m:r>
                    <m:r>
                      <a:rPr lang="zh-CN" altLang="en-US" sz="2800" b="1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itchFamily="2" charset="-122"/>
                        <a:cs typeface="Arial" panose="020B0604020202020204" pitchFamily="34" charset="0"/>
                      </a:rPr>
                      <m:t>⋅</m:t>
                    </m:r>
                    <m:r>
                      <a:rPr lang="en-US" altLang="zh-CN" sz="2800" b="1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itchFamily="2" charset="-122"/>
                        <a:cs typeface="Arial" panose="020B0604020202020204" pitchFamily="34" charset="0"/>
                      </a:rPr>
                      <m:t>𝒙</m:t>
                    </m:r>
                    <m:r>
                      <a:rPr lang="en-US" altLang="zh-CN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itchFamily="2" charset="-122"/>
                        <a:cs typeface="Arial" panose="020B0604020202020204" pitchFamily="34" charset="0"/>
                      </a:rPr>
                      <m:t>+</m:t>
                    </m:r>
                    <m:r>
                      <a:rPr lang="en-US" altLang="zh-CN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itchFamily="2" charset="-122"/>
                        <a:cs typeface="Arial" panose="020B0604020202020204" pitchFamily="34" charset="0"/>
                      </a:rPr>
                      <m:t>𝑏</m:t>
                    </m:r>
                  </m:oMath>
                </a14:m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，</a:t>
                </a:r>
                <a:r>
                  <a:rPr lang="en-US" altLang="zh-CN" sz="2800" dirty="0">
                    <a:solidFill>
                      <a:schemeClr val="bg2"/>
                    </a:solidFill>
                    <a:ea typeface="黑体" pitchFamily="2" charset="-122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itchFamily="2" charset="-122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itchFamily="2" charset="-122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80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80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1,−1</m:t>
                        </m:r>
                      </m:e>
                    </m:d>
                    <m:r>
                      <a:rPr lang="zh-CN" altLang="en-US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，</m:t>
                    </m:r>
                    <m:r>
                      <a:rPr lang="en-US" altLang="zh-CN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altLang="zh-CN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=1,⋯,</m:t>
                    </m:r>
                    <m:r>
                      <a:rPr lang="en-US" altLang="zh-CN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  <a:p>
                <a:pPr marL="114300" lvl="1" eaLnBrk="0" hangingPunct="0">
                  <a:spcBef>
                    <a:spcPts val="1200"/>
                  </a:spcBef>
                  <a:buClr>
                    <a:srgbClr val="000000"/>
                  </a:buClr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（</a:t>
                </a:r>
                <a:r>
                  <a:rPr lang="en-US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1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）全部线性可分：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  <a:p>
                <a:pPr marL="114300" lvl="1" eaLnBrk="0" hangingPunct="0">
                  <a:spcBef>
                    <a:spcPts val="12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zh-CN" altLang="en-US" sz="28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𝝎</m:t>
                          </m:r>
                          <m:r>
                            <a:rPr lang="zh-CN" altLang="en-US" sz="28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itchFamily="2" charset="-122"/>
                          <a:cs typeface="Arial" panose="020B0604020202020204" pitchFamily="34" charset="0"/>
                        </a:rPr>
                        <m:t>&gt;0,</m:t>
                      </m:r>
                      <m:r>
                        <a:rPr lang="en-US" altLang="zh-CN" sz="28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  <m:r>
                        <a:rPr lang="en-US" altLang="zh-CN" sz="28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=1,⋯,</m:t>
                      </m:r>
                      <m:r>
                        <a:rPr lang="en-US" altLang="zh-CN" sz="28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𝑛</m:t>
                      </m:r>
                    </m:oMath>
                  </m:oMathPara>
                </a14:m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  <a:p>
                <a:pPr marL="742950" lvl="1" indent="-285750" eaLnBrk="0" hangingPunct="0">
                  <a:spcBef>
                    <a:spcPct val="200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–"/>
                </a:pP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引入小常数</a:t>
                </a:r>
                <a14:m>
                  <m:oMath xmlns:m="http://schemas.openxmlformats.org/officeDocument/2006/math">
                    <m:r>
                      <a:rPr lang="zh-CN" altLang="en-US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𝜀</m:t>
                    </m:r>
                    <m:r>
                      <a:rPr lang="en-US" altLang="zh-CN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&gt;0</m:t>
                    </m:r>
                  </m:oMath>
                </a14:m>
                <a:r>
                  <a:rPr lang="en-US" altLang="zh-CN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:</a:t>
                </a:r>
              </a:p>
              <a:p>
                <a:pPr marL="114300" lvl="1" eaLnBrk="0" hangingPunct="0">
                  <a:spcBef>
                    <a:spcPts val="12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zh-CN" altLang="en-US" sz="28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𝝎</m:t>
                          </m:r>
                          <m:r>
                            <a:rPr lang="zh-CN" altLang="en-US" sz="28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8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≥</m:t>
                      </m:r>
                      <m:r>
                        <a:rPr lang="zh-CN" altLang="en-US" sz="28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itchFamily="2" charset="-122"/>
                          <a:cs typeface="Arial" panose="020B0604020202020204" pitchFamily="34" charset="0"/>
                        </a:rPr>
                        <m:t>𝜀</m:t>
                      </m:r>
                      <m:r>
                        <a:rPr lang="en-US" altLang="zh-CN" sz="28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itchFamily="2" charset="-122"/>
                          <a:cs typeface="Arial" panose="020B0604020202020204" pitchFamily="34" charset="0"/>
                        </a:rPr>
                        <m:t>&gt;0,</m:t>
                      </m:r>
                      <m:r>
                        <a:rPr lang="en-US" altLang="zh-CN" sz="28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  <m:r>
                        <a:rPr lang="en-US" altLang="zh-CN" sz="28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=1,⋯,</m:t>
                      </m:r>
                      <m:r>
                        <a:rPr lang="en-US" altLang="zh-CN" sz="28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𝑛</m:t>
                      </m:r>
                    </m:oMath>
                  </m:oMathPara>
                </a14:m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D4C344D-B231-4F3B-AED7-589417018F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94" y="548680"/>
                <a:ext cx="10909212" cy="4832092"/>
              </a:xfrm>
              <a:prstGeom prst="rect">
                <a:avLst/>
              </a:prstGeom>
              <a:blipFill>
                <a:blip r:embed="rId2"/>
                <a:stretch>
                  <a:fillRect l="-56" t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43EAD175-1E2A-4F0F-B806-B204AABB49CC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2982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987109-FE2D-4AFC-8F08-C35AA5BB6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57</a:t>
            </a:fld>
            <a:endParaRPr lang="en-US" altLang="zh-CN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D4C344D-B231-4F3B-AED7-589417018F11}"/>
                  </a:ext>
                </a:extLst>
              </p:cNvPr>
              <p:cNvSpPr/>
              <p:nvPr/>
            </p:nvSpPr>
            <p:spPr>
              <a:xfrm>
                <a:off x="407368" y="618304"/>
                <a:ext cx="8496944" cy="50320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 eaLnBrk="0" hangingPunct="0">
                  <a:spcBef>
                    <a:spcPct val="200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–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记两类中心为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+</m:t>
                        </m:r>
                      </m:sup>
                    </m:sSup>
                  </m:oMath>
                </a14:m>
                <a:r>
                  <a:rPr lang="zh-CN" altLang="en-US" sz="28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−</m:t>
                        </m:r>
                      </m:sup>
                    </m:sSup>
                    <m:r>
                      <a:rPr lang="zh-CN" altLang="en-US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，到</m:t>
                    </m:r>
                  </m:oMath>
                </a14:m>
                <a:r>
                  <a:rPr lang="zh-CN" altLang="en-US" sz="28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分类超平面的距离：</a:t>
                </a:r>
                <a:endParaRPr lang="en-US" altLang="zh-CN" sz="2800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 eaLnBrk="0" hangingPunct="0">
                  <a:lnSpc>
                    <a:spcPct val="150000"/>
                  </a:lnSpc>
                  <a:spcBef>
                    <a:spcPct val="200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𝑑</m:t>
                          </m:r>
                        </m:e>
                        <m:sup>
                          <m:r>
                            <a:rPr lang="en-US" altLang="zh-CN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+</m:t>
                          </m:r>
                        </m:sup>
                      </m:sSup>
                      <m:r>
                        <a:rPr lang="en-US" altLang="zh-CN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itchFamily="2" charset="-122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1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zh-CN" altLang="en-US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𝝎</m:t>
                              </m:r>
                              <m:r>
                                <a:rPr lang="zh-CN" altLang="en-US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⋅</m:t>
                              </m:r>
                              <m:sSup>
                                <m:sSupPr>
                                  <m:ctrlPr>
                                    <a:rPr lang="en-US" altLang="zh-CN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itchFamily="2" charset="-122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itchFamily="2" charset="-122"/>
                                      <a:cs typeface="Arial" panose="020B0604020202020204" pitchFamily="34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itchFamily="2" charset="-122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𝑏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b="1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zh-CN" altLang="en-US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𝝎</m:t>
                              </m:r>
                            </m:e>
                          </m:d>
                        </m:den>
                      </m:f>
                      <m:r>
                        <a:rPr lang="en-US" altLang="zh-CN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itchFamily="2" charset="-122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altLang="zh-CN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zh-CN" altLang="en-US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𝝎</m:t>
                          </m:r>
                          <m:r>
                            <a:rPr lang="zh-CN" altLang="en-US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altLang="zh-CN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𝑏</m:t>
                          </m:r>
                          <m:r>
                            <a:rPr lang="en-US" altLang="zh-CN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) 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zh-CN" altLang="en-US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𝝎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 eaLnBrk="0" hangingPunct="0">
                  <a:lnSpc>
                    <a:spcPct val="150000"/>
                  </a:lnSpc>
                  <a:spcBef>
                    <a:spcPct val="200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𝑑</m:t>
                          </m:r>
                        </m:e>
                        <m:sup>
                          <m:r>
                            <a:rPr lang="en-US" altLang="zh-CN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−</m:t>
                          </m:r>
                        </m:sup>
                      </m:sSup>
                      <m:r>
                        <a:rPr lang="en-US" altLang="zh-CN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itchFamily="2" charset="-122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zh-CN" altLang="en-US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𝝎</m:t>
                              </m:r>
                              <m:r>
                                <a:rPr lang="zh-CN" altLang="en-US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⋅</m:t>
                              </m:r>
                              <m:sSup>
                                <m:sSupPr>
                                  <m:ctrlPr>
                                    <a:rPr lang="en-US" altLang="zh-CN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itchFamily="2" charset="-122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itchFamily="2" charset="-122"/>
                                      <a:cs typeface="Arial" panose="020B0604020202020204" pitchFamily="34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b="1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itchFamily="2" charset="-122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𝑏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zh-CN" altLang="en-US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𝝎</m:t>
                              </m:r>
                            </m:e>
                          </m:d>
                        </m:den>
                      </m:f>
                      <m:r>
                        <a:rPr lang="en-US" altLang="zh-CN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itchFamily="2" charset="-122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en-US" altLang="zh-CN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zh-CN" altLang="en-US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𝝎</m:t>
                          </m:r>
                          <m:r>
                            <a:rPr lang="zh-CN" altLang="en-US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altLang="zh-CN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𝑏</m:t>
                          </m:r>
                          <m:r>
                            <a:rPr lang="en-US" altLang="zh-CN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) 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zh-CN" altLang="en-US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𝝎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sz="2800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 eaLnBrk="0" hangingPunct="0">
                  <a:spcBef>
                    <a:spcPct val="20000"/>
                  </a:spcBef>
                  <a:buClr>
                    <a:srgbClr val="000000"/>
                  </a:buClr>
                </a:pPr>
                <a:endParaRPr lang="en-US" altLang="zh-CN" sz="2800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742950" lvl="1" indent="-285750" eaLnBrk="0" hangingPunct="0">
                  <a:spcBef>
                    <a:spcPct val="200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–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中心分离间隔：</a:t>
                </a:r>
                <a:endParaRPr lang="en-US" altLang="zh-CN" sz="2800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114300" lvl="1" eaLnBrk="0" hangingPunct="0">
                  <a:lnSpc>
                    <a:spcPct val="150000"/>
                  </a:lnSpc>
                  <a:spcBef>
                    <a:spcPts val="12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𝑑</m:t>
                          </m:r>
                        </m:e>
                        <m:sup>
                          <m:r>
                            <a:rPr lang="en-US" altLang="zh-CN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+</m:t>
                          </m:r>
                        </m:sup>
                      </m:sSup>
                      <m:r>
                        <a:rPr lang="en-US" altLang="zh-CN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itchFamily="2" charset="-122"/>
                          <a:cs typeface="Arial" panose="020B060402020202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𝑑</m:t>
                          </m:r>
                        </m:e>
                        <m:sup>
                          <m:r>
                            <a:rPr lang="en-US" altLang="zh-CN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−</m:t>
                          </m:r>
                        </m:sup>
                      </m:sSup>
                      <m:r>
                        <a:rPr lang="en-US" altLang="zh-CN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itchFamily="2" charset="-122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zh-CN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itchFamily="2" charset="-122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itchFamily="2" charset="-122"/>
                                      <a:cs typeface="Arial" panose="020B0604020202020204" pitchFamily="34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itchFamily="2" charset="-122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itchFamily="2" charset="-122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itchFamily="2" charset="-122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itchFamily="2" charset="-122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a:rPr lang="zh-CN" altLang="en-US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𝝎</m:t>
                              </m:r>
                              <m:r>
                                <a:rPr lang="zh-CN" altLang="en-US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itchFamily="2" charset="-122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itchFamily="2" charset="-122"/>
                                      <a:cs typeface="Arial" panose="020B0604020202020204" pitchFamily="34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itchFamily="2" charset="-122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𝑏</m:t>
                              </m:r>
                              <m:r>
                                <a:rPr lang="en-US" altLang="zh-CN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zh-CN" altLang="en-US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𝝎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dirty="0">
                  <a:solidFill>
                    <a:schemeClr val="bg2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D4C344D-B231-4F3B-AED7-589417018F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618304"/>
                <a:ext cx="8496944" cy="5032019"/>
              </a:xfrm>
              <a:prstGeom prst="rect">
                <a:avLst/>
              </a:prstGeom>
              <a:blipFill>
                <a:blip r:embed="rId2"/>
                <a:stretch>
                  <a:fillRect t="-14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DA9E0080-4351-41F0-8B23-A9AC8FCD4E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216" y="1823507"/>
            <a:ext cx="3564912" cy="293404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148397-911E-4D9C-8583-68C45477A3EF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9449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987109-FE2D-4AFC-8F08-C35AA5BB6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58</a:t>
            </a:fld>
            <a:endParaRPr lang="en-US" altLang="zh-CN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D4C344D-B231-4F3B-AED7-589417018F11}"/>
                  </a:ext>
                </a:extLst>
              </p:cNvPr>
              <p:cNvSpPr/>
              <p:nvPr/>
            </p:nvSpPr>
            <p:spPr>
              <a:xfrm>
                <a:off x="641394" y="679792"/>
                <a:ext cx="10909212" cy="5296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 eaLnBrk="0" hangingPunct="0">
                  <a:spcBef>
                    <a:spcPct val="200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–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引入约束条件：</a:t>
                </a:r>
                <a:endParaRPr lang="en-US" altLang="zh-CN" sz="2800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114300" lvl="1">
                  <a:spcBef>
                    <a:spcPts val="12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zh-CN" altLang="en-US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𝝎</m:t>
                          </m:r>
                          <m:r>
                            <a:rPr lang="zh-CN" altLang="en-US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)</m:t>
                          </m:r>
                        </m:e>
                      </m:nary>
                      <m:r>
                        <a:rPr lang="en-US" altLang="zh-C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itchFamily="2" charset="-122"/>
                          <a:cs typeface="Arial" panose="020B0604020202020204" pitchFamily="34" charset="0"/>
                        </a:rPr>
                        <m:t>=1</m:t>
                      </m:r>
                    </m:oMath>
                  </m:oMathPara>
                </a14:m>
                <a:endParaRPr lang="en-US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742950" lvl="1" indent="-285750" eaLnBrk="0" hangingPunct="0">
                  <a:spcBef>
                    <a:spcPct val="200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–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优化问题：</a:t>
                </a:r>
                <a:endParaRPr lang="en-US" altLang="zh-CN" sz="2800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114300" lvl="1" eaLnBrk="0" hangingPunct="0">
                  <a:spcBef>
                    <a:spcPts val="12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𝑚𝑖𝑛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sSup>
                        <m:sSupPr>
                          <m:ctrlPr>
                            <a:rPr lang="en-US" altLang="zh-CN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zh-CN" altLang="en-US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𝝎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solidFill>
                    <a:schemeClr val="bg2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  <a:p>
                <a:pPr marL="114300" lvl="1" eaLnBrk="0" hangingPunct="0">
                  <a:spcBef>
                    <a:spcPts val="1200"/>
                  </a:spcBef>
                  <a:spcAft>
                    <a:spcPts val="600"/>
                  </a:spcAft>
                  <a:buClr>
                    <a:srgbClr val="000000"/>
                  </a:buClr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（</a:t>
                </a:r>
                <a:r>
                  <a:rPr lang="en-US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2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）线性不可分，引入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zh-CN" altLang="en-US" sz="280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itchFamily="2" charset="-122"/>
                            <a:cs typeface="Arial" panose="020B0604020202020204" pitchFamily="34" charset="0"/>
                          </a:rPr>
                          <m:t>𝜉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itchFamily="2" charset="-122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itchFamily="2" charset="-122"/>
                        <a:cs typeface="Arial" panose="020B0604020202020204" pitchFamily="34" charset="0"/>
                      </a:rPr>
                      <m:t>&gt;0</m:t>
                    </m:r>
                    <m:r>
                      <a:rPr lang="en-US" altLang="zh-CN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itchFamily="2" charset="-122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：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  <a:p>
                <a:pPr marL="114300" lvl="1" eaLnBrk="0" hangingPunct="0">
                  <a:spcBef>
                    <a:spcPts val="12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zh-CN" altLang="en-US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𝝎</m:t>
                          </m:r>
                          <m:r>
                            <a:rPr lang="zh-CN" altLang="en-US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𝑏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itchFamily="2" charset="-122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𝜉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≥</m:t>
                      </m:r>
                      <m:r>
                        <a:rPr lang="zh-CN" altLang="en-US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itchFamily="2" charset="-122"/>
                          <a:cs typeface="Arial" panose="020B0604020202020204" pitchFamily="34" charset="0"/>
                        </a:rPr>
                        <m:t>𝜀</m:t>
                      </m:r>
                      <m:r>
                        <a:rPr lang="en-US" altLang="zh-C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itchFamily="2" charset="-122"/>
                          <a:cs typeface="Arial" panose="020B0604020202020204" pitchFamily="34" charset="0"/>
                        </a:rPr>
                        <m:t>&gt;0,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=1,⋯,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𝑛</m:t>
                      </m:r>
                    </m:oMath>
                  </m:oMathPara>
                </a14:m>
                <a:endParaRPr lang="en-US" altLang="zh-CN" dirty="0">
                  <a:solidFill>
                    <a:schemeClr val="bg2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  <a:p>
                <a:pPr marL="742950" lvl="1" indent="-285750" eaLnBrk="0" hangingPunct="0">
                  <a:spcBef>
                    <a:spcPct val="200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–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目标函数修正：</a:t>
                </a:r>
                <a:endParaRPr lang="en-US" altLang="zh-CN" sz="2800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114300" lvl="1" eaLnBrk="0" hangingPunct="0">
                  <a:spcBef>
                    <a:spcPts val="12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𝑚𝑖𝑛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sSup>
                        <m:sSup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zh-CN" altLang="en-US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𝝎</m:t>
                              </m:r>
                            </m:e>
                          </m:d>
                        </m:e>
                        <m:sup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itchFamily="2" charset="-122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itchFamily="2" charset="-122"/>
                          <a:cs typeface="Arial" panose="020B0604020202020204" pitchFamily="34" charset="0"/>
                        </a:rPr>
                        <m:t>𝐶</m:t>
                      </m:r>
                      <m:r>
                        <a:rPr lang="en-US" altLang="zh-C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itchFamily="2" charset="-122"/>
                          <a:cs typeface="Arial" panose="020B0604020202020204" pitchFamily="34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itchFamily="2" charset="-122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solidFill>
                    <a:schemeClr val="bg2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D4C344D-B231-4F3B-AED7-589417018F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94" y="679792"/>
                <a:ext cx="10909212" cy="5296322"/>
              </a:xfrm>
              <a:prstGeom prst="rect">
                <a:avLst/>
              </a:prstGeom>
              <a:blipFill>
                <a:blip r:embed="rId2"/>
                <a:stretch>
                  <a:fillRect l="-56" t="-12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85E99DB4-F1E4-4E10-AC0A-87893EA1C5DA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2406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987109-FE2D-4AFC-8F08-C35AA5BB6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59</a:t>
            </a:fld>
            <a:endParaRPr lang="en-US" altLang="zh-CN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D4C344D-B231-4F3B-AED7-589417018F11}"/>
                  </a:ext>
                </a:extLst>
              </p:cNvPr>
              <p:cNvSpPr/>
              <p:nvPr/>
            </p:nvSpPr>
            <p:spPr>
              <a:xfrm>
                <a:off x="641394" y="697584"/>
                <a:ext cx="10909212" cy="51796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 eaLnBrk="0" hangingPunct="0">
                  <a:spcBef>
                    <a:spcPct val="200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–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对偶问题：</a:t>
                </a:r>
                <a:endParaRPr lang="en-US" altLang="zh-CN" sz="2800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114300" lvl="1">
                  <a:spcBef>
                    <a:spcPts val="12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𝑚𝑎𝑥</m:t>
                          </m:r>
                        </m:fName>
                        <m:e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zh-CN" alt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𝛼</m:t>
                              </m:r>
                              <m:r>
                                <a:rPr lang="en-US" altLang="zh-CN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+</m:t>
                              </m:r>
                              <m:r>
                                <a:rPr lang="zh-CN" alt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itchFamily="2" charset="-122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itchFamily="2" charset="-122"/>
                                      <a:cs typeface="Arial" panose="020B0604020202020204" pitchFamily="34" charset="0"/>
                                    </a:rPr>
                                    <m:t>𝜀</m:t>
                                  </m:r>
                                  <m:r>
                                    <a:rPr lang="zh-CN" altLang="en-US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itchFamily="2" charset="-122"/>
                                      <a:cs typeface="Arial" panose="020B060402020202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itchFamily="2" charset="-122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zh-CN" alt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𝛽</m:t>
                          </m:r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nary>
                        <m:naryPr>
                          <m:chr m:val="∑"/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zh-CN" alt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𝛽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zh-CN" alt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𝛽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itchFamily="2" charset="-122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742950" lvl="1" indent="-285750" eaLnBrk="0" hangingPunct="0">
                  <a:spcBef>
                    <a:spcPct val="200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–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约束条件：</a:t>
                </a:r>
                <a:endParaRPr lang="en-US" altLang="zh-CN" sz="2800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114300" lvl="1" eaLnBrk="0" hangingPunct="0">
                  <a:spcBef>
                    <a:spcPts val="12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b="0" i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itchFamily="2" charset="-122"/>
                          <a:cs typeface="Arial" panose="020B0604020202020204" pitchFamily="34" charset="0"/>
                        </a:rPr>
                        <m:t>=0,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0</m:t>
                          </m:r>
                          <m:r>
                            <a:rPr lang="en-US" altLang="zh-CN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≤</m:t>
                          </m:r>
                          <m:r>
                            <a:rPr lang="zh-CN" alt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en-US" altLang="zh-C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𝐶</m:t>
                      </m:r>
                      <m:r>
                        <a:rPr lang="en-US" altLang="zh-C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altLang="zh-C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  <m:r>
                        <a:rPr lang="en-US" altLang="zh-C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=1,⋯</m:t>
                      </m:r>
                      <m:r>
                        <a:rPr lang="en-US" altLang="zh-C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𝑛</m:t>
                      </m:r>
                      <m:r>
                        <a:rPr lang="en-US" altLang="zh-C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zh-CN" altLang="en-US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itchFamily="2" charset="-122"/>
                          <a:cs typeface="Arial" panose="020B0604020202020204" pitchFamily="34" charset="0"/>
                        </a:rPr>
                        <m:t>𝛽</m:t>
                      </m:r>
                      <m:r>
                        <a:rPr lang="en-US" altLang="zh-CN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itchFamily="2" charset="-122"/>
                          <a:cs typeface="Arial" panose="020B0604020202020204" pitchFamily="34" charset="0"/>
                        </a:rPr>
                        <m:t>≥</m:t>
                      </m:r>
                      <m:r>
                        <a:rPr lang="en-US" altLang="zh-CN" b="0" i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itchFamily="2" charset="-122"/>
                          <a:cs typeface="Arial" panose="020B0604020202020204" pitchFamily="34" charset="0"/>
                        </a:rPr>
                        <m:t>0</m:t>
                      </m:r>
                    </m:oMath>
                  </m:oMathPara>
                </a14:m>
                <a:endParaRPr lang="en-US" altLang="zh-CN" dirty="0">
                  <a:solidFill>
                    <a:schemeClr val="bg2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  <a:p>
                <a:pPr marL="742950" lvl="1" indent="-285750" eaLnBrk="0" hangingPunct="0">
                  <a:spcBef>
                    <a:spcPct val="200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–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最优解满足：</a:t>
                </a:r>
                <a:endParaRPr lang="en-US" altLang="zh-CN" sz="2800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114300" lvl="1" eaLnBrk="0" hangingPunct="0">
                  <a:spcBef>
                    <a:spcPts val="12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zh-CN" altLang="en-US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𝝎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itchFamily="2" charset="-122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itchFamily="2" charset="-122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itchFamily="2" charset="-122"/>
                                      <a:cs typeface="Arial" panose="020B060402020202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itchFamily="2" charset="-122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zh-CN" alt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)</m:t>
                          </m:r>
                          <m:r>
                            <a:rPr lang="en-US" altLang="zh-CN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b="0" i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itchFamily="2" charset="-122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itchFamily="2" charset="-122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itchFamily="2" charset="-122"/>
                                      <a:cs typeface="Arial" panose="020B060402020202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itchFamily="2" charset="-122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zh-CN" alt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)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altLang="zh-CN" dirty="0">
                  <a:solidFill>
                    <a:schemeClr val="bg2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  <a:p>
                <a:pPr marL="114300" lvl="1" eaLnBrk="0" hangingPunct="0">
                  <a:lnSpc>
                    <a:spcPct val="150000"/>
                  </a:lnSpc>
                  <a:spcBef>
                    <a:spcPts val="12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zh-CN" altLang="en-US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𝐶𝑆𝑉𝑀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itchFamily="2" charset="-122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1−</m:t>
                          </m:r>
                          <m:r>
                            <a:rPr lang="zh-CN" alt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𝜆</m:t>
                          </m:r>
                        </m:e>
                      </m:d>
                      <m:sSup>
                        <m:sSup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zh-CN" altLang="en-US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𝑆𝑉𝑀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itchFamily="2" charset="-122"/>
                          <a:cs typeface="Arial" panose="020B0604020202020204" pitchFamily="34" charset="0"/>
                        </a:rPr>
                        <m:t>+</m:t>
                      </m:r>
                      <m:r>
                        <a:rPr lang="zh-CN" alt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itchFamily="2" charset="-122"/>
                          <a:cs typeface="Arial" panose="020B0604020202020204" pitchFamily="34" charset="0"/>
                        </a:rPr>
                        <m:t>𝜆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itchFamily="2" charset="-122"/>
                          <a:cs typeface="Arial" panose="020B0604020202020204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+</m:t>
                          </m:r>
                        </m:sup>
                      </m:sSup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itchFamily="2" charset="-122"/>
                          <a:cs typeface="Arial" panose="020B0604020202020204" pitchFamily="34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−</m:t>
                          </m:r>
                        </m:sup>
                      </m:sSup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itchFamily="2" charset="-122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solidFill>
                    <a:schemeClr val="bg2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D4C344D-B231-4F3B-AED7-589417018F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94" y="697584"/>
                <a:ext cx="10909212" cy="5179688"/>
              </a:xfrm>
              <a:prstGeom prst="rect">
                <a:avLst/>
              </a:prstGeom>
              <a:blipFill>
                <a:blip r:embed="rId2"/>
                <a:stretch>
                  <a:fillRect t="-1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4470F80D-8E3C-41A4-8DC4-FD1351B28D13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815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B985DA-499E-443D-AFA1-28DE2A15F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6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6489F8B-282C-4160-B0CF-A00387A5C5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243450"/>
            <a:ext cx="7772400" cy="866056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6.2.1 </a:t>
            </a:r>
            <a:r>
              <a:rPr lang="zh-CN" altLang="en-US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分段线性距离分类器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6B9E5F7-DF15-497A-A97A-1536BD6CC5D2}"/>
                  </a:ext>
                </a:extLst>
              </p:cNvPr>
              <p:cNvSpPr/>
              <p:nvPr/>
            </p:nvSpPr>
            <p:spPr>
              <a:xfrm>
                <a:off x="983432" y="1196752"/>
                <a:ext cx="10369152" cy="23015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最小距离分类器：</a:t>
                </a:r>
                <a:endParaRPr lang="en-US" altLang="zh-CN" sz="2800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742950" lvl="1" indent="-285750">
                  <a:spcBef>
                    <a:spcPts val="1200"/>
                  </a:spcBef>
                  <a:buFontTx/>
                  <a:buChar char="–"/>
                </a:pPr>
                <a:r>
                  <a:rPr lang="zh-CN" altLang="en-US" kern="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l-GR" altLang="zh-CN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itchFamily="2" charset="-122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itchFamily="2" charset="-122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itchFamily="2" charset="-122"/>
                        <a:cs typeface="Arial" panose="020B0604020202020204" pitchFamily="34" charset="0"/>
                      </a:rPr>
                      <m:t>,⋯</m:t>
                    </m:r>
                    <m:r>
                      <a:rPr lang="en-US" altLang="zh-CN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itchFamily="2" charset="-122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l-GR" altLang="zh-CN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itchFamily="2" charset="-122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itchFamily="2" charset="-122"/>
                            <a:cs typeface="Arial" panose="020B0604020202020204" pitchFamily="34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个类，均值是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l-GR" altLang="zh-CN" b="1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itchFamily="2" charset="-122"/>
                            <a:cs typeface="Arial" panose="020B0604020202020204" pitchFamily="34" charset="0"/>
                          </a:rPr>
                          <m:t>𝝁</m:t>
                        </m:r>
                      </m:e>
                      <m:sub>
                        <m:r>
                          <a:rPr lang="en-US" altLang="zh-CN" b="1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itchFamily="2" charset="-122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  <m:r>
                      <a:rPr lang="en-US" altLang="zh-CN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itchFamily="2" charset="-122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itchFamily="2" charset="-122"/>
                        <a:cs typeface="Arial" panose="020B0604020202020204" pitchFamily="34" charset="0"/>
                      </a:rPr>
                      <m:t>𝑖</m:t>
                    </m:r>
                    <m:r>
                      <a:rPr lang="en-US" altLang="zh-CN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itchFamily="2" charset="-122"/>
                        <a:cs typeface="Arial" panose="020B0604020202020204" pitchFamily="34" charset="0"/>
                      </a:rPr>
                      <m:t>=1,⋯,</m:t>
                    </m:r>
                    <m:r>
                      <a:rPr lang="en-US" altLang="zh-CN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itchFamily="2" charset="-122"/>
                        <a:cs typeface="Arial" panose="020B0604020202020204" pitchFamily="34" charset="0"/>
                      </a:rPr>
                      <m:t>𝑐</m:t>
                    </m:r>
                    <m:r>
                      <a:rPr lang="en-US" altLang="zh-CN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itchFamily="2" charset="-122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marL="742950" lvl="1" indent="-285750">
                  <a:spcBef>
                    <a:spcPts val="1200"/>
                  </a:spcBef>
                  <a:buFontTx/>
                  <a:buChar char="–"/>
                </a:pPr>
                <a:r>
                  <a:rPr lang="zh-CN" altLang="en-US" kern="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对样本</a:t>
                </a:r>
                <a14:m>
                  <m:oMath xmlns:m="http://schemas.openxmlformats.org/officeDocument/2006/math"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itchFamily="2" charset="-122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r>
                  <a:rPr lang="zh-CN" altLang="en-US" kern="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，如果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itchFamily="2" charset="-122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itchFamily="2" charset="-122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itchFamily="2" charset="-122"/>
                                <a:cs typeface="Arial" panose="020B0604020202020204" pitchFamily="34" charset="0"/>
                              </a:rPr>
                              <m:t>𝒙</m:t>
                            </m:r>
                            <m:r>
                              <a:rPr lang="en-US" altLang="zh-CN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itchFamily="2" charset="-122"/>
                                <a:cs typeface="Arial" panose="020B060402020202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黑体" pitchFamily="2" charset="-122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l-GR" altLang="zh-CN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黑体" pitchFamily="2" charset="-122"/>
                                    <a:cs typeface="Arial" panose="020B0604020202020204" pitchFamily="34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altLang="zh-CN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黑体" pitchFamily="2" charset="-122"/>
                                    <a:cs typeface="Arial" panose="020B0604020202020204" pitchFamily="34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itchFamily="2" charset="-122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itchFamily="2" charset="-122"/>
                        <a:cs typeface="Arial" panose="020B0604020202020204" pitchFamily="34" charset="0"/>
                      </a:rPr>
                      <m:t>=</m:t>
                    </m:r>
                    <m:func>
                      <m:funcPr>
                        <m:ctrlPr>
                          <a:rPr lang="en-US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itchFamily="2" charset="-122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itchFamily="2" charset="-122"/>
                                <a:cs typeface="Arial" panose="020B060402020202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itchFamily="2" charset="-122"/>
                                <a:cs typeface="Arial" panose="020B0604020202020204" pitchFamily="34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itchFamily="2" charset="-122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altLang="zh-CN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itchFamily="2" charset="-122"/>
                                <a:cs typeface="Arial" panose="020B0604020202020204" pitchFamily="34" charset="0"/>
                              </a:rPr>
                              <m:t>=1,⋯,</m:t>
                            </m:r>
                            <m:r>
                              <a:rPr lang="en-US" altLang="zh-CN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itchFamily="2" charset="-122"/>
                                <a:cs typeface="Arial" panose="020B0604020202020204" pitchFamily="34" charset="0"/>
                              </a:rPr>
                              <m:t>𝑐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CN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itchFamily="2" charset="-122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黑体" pitchFamily="2" charset="-122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黑体" pitchFamily="2" charset="-122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  <m:r>
                                  <a:rPr lang="en-US" altLang="zh-CN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黑体" pitchFamily="2" charset="-122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黑体" pitchFamily="2" charset="-122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altLang="zh-CN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黑体" pitchFamily="2" charset="-122"/>
                                        <a:cs typeface="Arial" panose="020B0604020202020204" pitchFamily="34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altLang="zh-CN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黑体" pitchFamily="2" charset="-122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itchFamily="2" charset="-122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e>
                    </m:func>
                    <m:r>
                      <a:rPr lang="zh-CN" altLang="en-US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itchFamily="2" charset="-122"/>
                        <a:cs typeface="Arial" panose="020B0604020202020204" pitchFamily="34" charset="0"/>
                      </a:rPr>
                      <m:t>，</m:t>
                    </m:r>
                  </m:oMath>
                </a14:m>
                <a:r>
                  <a:rPr lang="zh-CN" altLang="en-US" kern="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则决策</a:t>
                </a:r>
                <a14:m>
                  <m:oMath xmlns:m="http://schemas.openxmlformats.org/officeDocument/2006/math"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itchFamily="2" charset="-122"/>
                        <a:cs typeface="Arial" panose="020B0604020202020204" pitchFamily="34" charset="0"/>
                      </a:rPr>
                      <m:t>𝒙</m:t>
                    </m:r>
                  </m:oMath>
                </a14:m>
                <a:r>
                  <a:rPr lang="zh-CN" altLang="en-US" kern="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属于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l-GR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itchFamily="2" charset="-122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itchFamily="2" charset="-122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kern="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类</a:t>
                </a:r>
                <a:endParaRPr lang="en-US" altLang="zh-CN" kern="0" dirty="0">
                  <a:solidFill>
                    <a:srgbClr val="000000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  <a:p>
                <a:pPr marL="457200" indent="-45720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两类情况下，最小距离分类器就是两类的垂直平分面（超平面）</a:t>
                </a:r>
                <a:endParaRPr lang="en-US" altLang="zh-CN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6B9E5F7-DF15-497A-A97A-1536BD6CC5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1196752"/>
                <a:ext cx="10369152" cy="2301592"/>
              </a:xfrm>
              <a:prstGeom prst="rect">
                <a:avLst/>
              </a:prstGeom>
              <a:blipFill>
                <a:blip r:embed="rId2"/>
                <a:stretch>
                  <a:fillRect l="-1058" t="-2646" r="-3469" b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1031A24E-E713-4812-A74F-DC65539B2E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740" y="3791652"/>
            <a:ext cx="3353937" cy="282289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D302A13-2A0E-4F64-9DE3-A143D010FD69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4636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57734D-ABB6-48A6-8946-B8D970F7C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A99564-EDC3-4130-815E-40135C708A99}" type="slidenum">
              <a:rPr kumimoji="1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156C18F-71D8-4F32-B8E6-EF6D51E49F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44588" y="404664"/>
            <a:ext cx="9502824" cy="11430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6.7 </a:t>
            </a:r>
            <a:r>
              <a:rPr lang="zh-CN" altLang="en-US" sz="40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讨论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321ACDD-473B-4A86-888A-073F645266AF}"/>
              </a:ext>
            </a:extLst>
          </p:cNvPr>
          <p:cNvSpPr/>
          <p:nvPr/>
        </p:nvSpPr>
        <p:spPr>
          <a:xfrm>
            <a:off x="641394" y="1628800"/>
            <a:ext cx="1090921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-34290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非线性 </a:t>
            </a:r>
            <a:r>
              <a:rPr kumimoji="1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vs. </a:t>
            </a:r>
            <a:r>
              <a:rPr kumimoji="1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线性</a:t>
            </a:r>
            <a:endParaRPr kumimoji="1" lang="en-US" altLang="zh-CN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457200" marR="0" lvl="1" indent="-34290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800" kern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特定非线性方法 </a:t>
            </a:r>
            <a:r>
              <a:rPr lang="en-US" altLang="zh-CN" sz="2800" kern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vs. </a:t>
            </a:r>
            <a:r>
              <a:rPr lang="zh-CN" altLang="en-US" sz="2800" kern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通用非线性方法</a:t>
            </a:r>
            <a:endParaRPr kumimoji="1" lang="zh-CN" altLang="zh-CN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D6CBEF-D595-4DE0-8D14-30E531624A73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951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2B94AA1-4C95-4F4C-8F17-BAECCDCFC9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2" y="2132856"/>
            <a:ext cx="3038723" cy="3423886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C0A004-7193-4046-BAB8-CF46B9DAF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7</a:t>
            </a:fld>
            <a:endParaRPr lang="en-US" altLang="zh-CN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2C5E8F7-4D67-4289-A576-9CF628173B89}"/>
                  </a:ext>
                </a:extLst>
              </p:cNvPr>
              <p:cNvSpPr/>
              <p:nvPr/>
            </p:nvSpPr>
            <p:spPr>
              <a:xfrm>
                <a:off x="695400" y="836712"/>
                <a:ext cx="9386007" cy="43890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分段线性距离分类器：</a:t>
                </a:r>
                <a:endParaRPr lang="en-US" altLang="zh-CN" sz="2800" dirty="0">
                  <a:solidFill>
                    <a:schemeClr val="bg2"/>
                  </a:solidFill>
                  <a:ea typeface="黑体" panose="02010609060101010101" pitchFamily="49" charset="-122"/>
                </a:endParaRPr>
              </a:p>
              <a:p>
                <a:pPr marL="742950" lvl="1" indent="-285750">
                  <a:spcBef>
                    <a:spcPts val="1200"/>
                  </a:spcBef>
                  <a:buClr>
                    <a:schemeClr val="bg2"/>
                  </a:buClr>
                  <a:buFontTx/>
                  <a:buChar char="–"/>
                </a:pPr>
                <a:r>
                  <a:rPr lang="zh-CN" altLang="en-US" kern="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对一个待分类样本，把它分到距离最近的子类所属于的类</a:t>
                </a:r>
                <a:endParaRPr lang="en-US" altLang="zh-CN" kern="0" dirty="0">
                  <a:solidFill>
                    <a:srgbClr val="000000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  <a:p>
                <a:pPr marL="742950" lvl="1" indent="-285750">
                  <a:spcBef>
                    <a:spcPts val="1200"/>
                  </a:spcBef>
                  <a:buFontTx/>
                  <a:buChar char="–"/>
                </a:pPr>
                <a:r>
                  <a:rPr lang="zh-CN" altLang="en-US" kern="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把属于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=1,2,⋯,</m:t>
                    </m:r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kern="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类的样本区域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划分</a:t>
                </a:r>
                <a:endParaRPr lang="en-US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742950" lvl="1" indent="-285750">
                  <a:spcBef>
                    <a:spcPts val="1200"/>
                  </a:spcBef>
                  <a:buFontTx/>
                  <a:buChar char="–"/>
                </a:pPr>
                <a:r>
                  <a:rPr lang="zh-CN" altLang="en-US" kern="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itchFamily="2" charset="-122"/>
                            <a:cs typeface="Arial" panose="020B0604020202020204" pitchFamily="34" charset="0"/>
                          </a:rPr>
                          <m:t>𝑙</m:t>
                        </m:r>
                      </m:e>
                      <m:sub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itchFamily="2" charset="-122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zh-CN" altLang="en-US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itchFamily="2" charset="-122"/>
                        <a:cs typeface="Arial" panose="020B0604020202020204" pitchFamily="34" charset="0"/>
                      </a:rPr>
                      <m:t>个</m:t>
                    </m:r>
                  </m:oMath>
                </a14:m>
                <a:r>
                  <a:rPr lang="zh-CN" altLang="en-US" kern="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子区域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kern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itchFamily="2" charset="-122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kern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itchFamily="2" charset="-122"/>
                            <a:cs typeface="Arial" panose="020B060402020202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altLang="zh-CN" kern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itchFamily="2" charset="-122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zh-CN" altLang="en-US" kern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itchFamily="2" charset="-122"/>
                            <a:cs typeface="Arial" panose="020B0604020202020204" pitchFamily="34" charset="0"/>
                          </a:rPr>
                          <m:t>𝑙</m:t>
                        </m:r>
                      </m:sup>
                    </m:sSubSup>
                    <m:r>
                      <a:rPr lang="en-US" altLang="zh-CN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itchFamily="2" charset="-122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itchFamily="2" charset="-122"/>
                        <a:cs typeface="Arial" panose="020B0604020202020204" pitchFamily="34" charset="0"/>
                      </a:rPr>
                      <m:t>𝑙</m:t>
                    </m:r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itchFamily="2" charset="-122"/>
                        <a:cs typeface="Arial" panose="020B0604020202020204" pitchFamily="34" charset="0"/>
                      </a:rPr>
                      <m:t>=1,2,⋯,</m:t>
                    </m:r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itchFamily="2" charset="-122"/>
                        <a:cs typeface="Arial" panose="020B0604020202020204" pitchFamily="34" charset="0"/>
                      </a:rPr>
                      <m:t>𝑙</m:t>
                    </m:r>
                  </m:oMath>
                </a14:m>
                <a:r>
                  <a:rPr lang="zh-CN" altLang="en-US" kern="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，每个子类的均值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SupPr>
                      <m:e>
                        <m:r>
                          <a:rPr lang="en-US" altLang="zh-CN" b="1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𝒎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𝑖</m:t>
                        </m:r>
                      </m:sub>
                      <m:sup>
                        <m: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altLang="zh-CN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, </a:t>
                </a:r>
                <a:endParaRPr lang="en-US" altLang="zh-CN" kern="0" dirty="0">
                  <a:solidFill>
                    <a:srgbClr val="000000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  <a:p>
                <a:pPr lvl="1">
                  <a:spcBef>
                    <a:spcPts val="1200"/>
                  </a:spcBef>
                </a:pPr>
                <a:r>
                  <a:rPr lang="en-US" altLang="zh-CN" kern="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    </a:t>
                </a:r>
                <a:r>
                  <a:rPr lang="zh-CN" altLang="en-US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对样本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𝒙</m:t>
                    </m:r>
                    <m:r>
                      <a:rPr lang="en-US" altLang="zh-CN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l-GR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itchFamily="2" charset="-122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itchFamily="2" charset="-122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zh-CN" altLang="en-US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itchFamily="2" charset="-122"/>
                        <a:cs typeface="Arial" panose="020B0604020202020204" pitchFamily="34" charset="0"/>
                      </a:rPr>
                      <m:t>类</m:t>
                    </m:r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的判别函数定义为</a:t>
                </a:r>
                <a:endParaRPr lang="en-US" altLang="zh-CN" dirty="0">
                  <a:solidFill>
                    <a:schemeClr val="bg2"/>
                  </a:solidFill>
                  <a:ea typeface="黑体" panose="02010609060101010101" pitchFamily="49" charset="-122"/>
                </a:endParaRPr>
              </a:p>
              <a:p>
                <a:pPr lvl="1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min</m:t>
                          </m:r>
                        </m:e>
                        <m:lim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𝑙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=1,⋯,</m:t>
                          </m:r>
                          <m:sSub>
                            <m:sSubPr>
                              <m:ctrlPr>
                                <a:rPr lang="en-US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</m:lim>
                      </m:limLow>
                      <m:d>
                        <m:dPr>
                          <m:begChr m:val="‖"/>
                          <m:endChr m:val="‖"/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𝒙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CN" i="1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b="1" i="1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altLang="zh-CN" i="1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zh-CN" altLang="en-US" i="1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𝑙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CN" kern="0" dirty="0">
                  <a:solidFill>
                    <a:srgbClr val="000000"/>
                  </a:solidFill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742950" lvl="1" indent="-285750">
                  <a:spcBef>
                    <a:spcPts val="1200"/>
                  </a:spcBef>
                  <a:buFontTx/>
                  <a:buChar char="–"/>
                </a:pPr>
                <a:r>
                  <a:rPr lang="zh-CN" altLang="en-US" kern="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决策规则：</a:t>
                </a:r>
                <a:endParaRPr lang="en-US" altLang="zh-CN" kern="0" dirty="0">
                  <a:solidFill>
                    <a:srgbClr val="000000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  <a:p>
                <a:pPr lvl="1" algn="ctr">
                  <a:spcBef>
                    <a:spcPts val="1200"/>
                  </a:spcBef>
                </a:pPr>
                <a:r>
                  <a:rPr lang="zh-CN" altLang="en-US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zh-CN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min</m:t>
                        </m:r>
                      </m:e>
                      <m:lim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=1,⋯,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𝑐</m:t>
                        </m:r>
                      </m:lim>
                    </m:limLow>
                    <m:sSub>
                      <m:sSubPr>
                        <m:ctrlPr>
                          <a:rPr lang="en-US" altLang="zh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，则决策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𝑥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l-GR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itchFamily="2" charset="-122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itchFamily="2" charset="-122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</m:oMath>
                </a14:m>
                <a:endParaRPr lang="zh-CN" altLang="en-US" dirty="0">
                  <a:solidFill>
                    <a:schemeClr val="bg2"/>
                  </a:solidFill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2C5E8F7-4D67-4289-A576-9CF628173B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836712"/>
                <a:ext cx="9386007" cy="4389087"/>
              </a:xfrm>
              <a:prstGeom prst="rect">
                <a:avLst/>
              </a:prstGeom>
              <a:blipFill>
                <a:blip r:embed="rId3"/>
                <a:stretch>
                  <a:fillRect l="-1169" t="-1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83A23593-CF3F-4E81-938D-DDD03BB5A4D0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953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0B3B05-AA1D-4303-A9BE-456F9D8D1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8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23A726C-0125-47FD-BF97-B5B1C6C352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44588" y="255160"/>
            <a:ext cx="9502824" cy="725568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6.2.2</a:t>
            </a:r>
            <a:r>
              <a:rPr lang="en-US" altLang="zh-CN" sz="3600" dirty="0">
                <a:solidFill>
                  <a:schemeClr val="bg2"/>
                </a:solidFill>
                <a:latin typeface="Times New Roman" panose="02020603050405020304" pitchFamily="18" charset="0"/>
                <a:ea typeface="黑体" pitchFamily="2" charset="-122"/>
                <a:cs typeface="Arial" panose="020B0604020202020204" pitchFamily="34" charset="0"/>
              </a:rPr>
              <a:t>  </a:t>
            </a:r>
            <a:r>
              <a:rPr lang="zh-CN" altLang="en-US" sz="3600" dirty="0">
                <a:solidFill>
                  <a:schemeClr val="bg2"/>
                </a:solidFill>
                <a:latin typeface="Times New Roman" panose="02020603050405020304" pitchFamily="18" charset="0"/>
                <a:ea typeface="黑体" pitchFamily="2" charset="-122"/>
                <a:cs typeface="Arial" panose="020B0604020202020204" pitchFamily="34" charset="0"/>
              </a:rPr>
              <a:t>一般的分段线性判别函数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BDD530AF-AC3F-49B5-A314-7049049FF237}"/>
                  </a:ext>
                </a:extLst>
              </p:cNvPr>
              <p:cNvSpPr/>
              <p:nvPr/>
            </p:nvSpPr>
            <p:spPr>
              <a:xfrm>
                <a:off x="983432" y="1231451"/>
                <a:ext cx="10225136" cy="47898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对每个子类建立一般形式的线性判别函数：</a:t>
                </a:r>
                <a:endParaRPr lang="en-US" altLang="zh-CN" sz="2800" dirty="0">
                  <a:solidFill>
                    <a:schemeClr val="bg2"/>
                  </a:solidFill>
                  <a:ea typeface="黑体" panose="02010609060101010101" pitchFamily="49" charset="-122"/>
                </a:endParaRPr>
              </a:p>
              <a:p>
                <a:pPr marL="742950" lvl="1" indent="-285750">
                  <a:spcBef>
                    <a:spcPts val="1200"/>
                  </a:spcBef>
                  <a:buClr>
                    <a:schemeClr val="bg2"/>
                  </a:buClr>
                  <a:buFontTx/>
                  <a:buChar char="–"/>
                </a:pPr>
                <a:r>
                  <a:rPr lang="zh-CN" altLang="en-US" kern="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把每个类别划分成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itchFamily="2" charset="-122"/>
                            <a:cs typeface="Arial" panose="020B0604020202020204" pitchFamily="34" charset="0"/>
                          </a:rPr>
                          <m:t>𝑙</m:t>
                        </m:r>
                      </m:e>
                      <m:sub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itchFamily="2" charset="-122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kern="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个子类</a:t>
                </a:r>
                <a:endParaRPr lang="en-US" altLang="zh-CN" kern="0" dirty="0">
                  <a:solidFill>
                    <a:srgbClr val="000000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  <a:p>
                <a:pPr lvl="1">
                  <a:spcBef>
                    <a:spcPts val="12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l-GR" altLang="zh-CN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itchFamily="2" charset="-122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l-GR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zh-CN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l-GR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,⋯,</m:t>
                          </m:r>
                          <m:sSubSup>
                            <m:sSubSupPr>
                              <m:ctrlPr>
                                <a:rPr lang="en-US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l-GR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itchFamily="2" charset="-122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itchFamily="2" charset="-122"/>
                                      <a:cs typeface="Arial" panose="020B0604020202020204" pitchFamily="34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itchFamily="2" charset="-122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bSup>
                        </m:e>
                      </m:d>
                      <m:r>
                        <a:rPr lang="en-US" altLang="zh-CN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itchFamily="2" charset="-122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altLang="zh-CN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itchFamily="2" charset="-122"/>
                          <a:cs typeface="Arial" panose="020B0604020202020204" pitchFamily="34" charset="0"/>
                        </a:rPr>
                        <m:t>𝑖</m:t>
                      </m:r>
                      <m:r>
                        <a:rPr lang="en-US" altLang="zh-CN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itchFamily="2" charset="-122"/>
                          <a:cs typeface="Arial" panose="020B0604020202020204" pitchFamily="34" charset="0"/>
                        </a:rPr>
                        <m:t>=1,2,⋯,</m:t>
                      </m:r>
                      <m:r>
                        <a:rPr lang="en-US" altLang="zh-CN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itchFamily="2" charset="-122"/>
                          <a:cs typeface="Arial" panose="020B0604020202020204" pitchFamily="34" charset="0"/>
                        </a:rPr>
                        <m:t>𝑐</m:t>
                      </m:r>
                    </m:oMath>
                  </m:oMathPara>
                </a14:m>
                <a:endParaRPr lang="en-US" altLang="zh-CN" kern="0" dirty="0">
                  <a:solidFill>
                    <a:srgbClr val="000000"/>
                  </a:solidFill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742950" lvl="1" indent="-285750">
                  <a:spcBef>
                    <a:spcPts val="1200"/>
                  </a:spcBef>
                  <a:buClr>
                    <a:schemeClr val="bg2"/>
                  </a:buClr>
                  <a:buFontTx/>
                  <a:buChar char="–"/>
                </a:pPr>
                <a:r>
                  <a:rPr lang="zh-CN" altLang="en-US" kern="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对每个子类定义线性判别函数</a:t>
                </a:r>
                <a:endParaRPr lang="en-US" altLang="zh-CN" kern="0" dirty="0">
                  <a:solidFill>
                    <a:srgbClr val="000000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  <a:p>
                <a:pPr lvl="1">
                  <a:spcBef>
                    <a:spcPts val="12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d>
                        <m:d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altLang="zh-CN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l-GR" altLang="zh-CN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𝑙</m:t>
                          </m:r>
                        </m:sup>
                      </m:sSubSup>
                      <m:r>
                        <a:rPr lang="en-US" altLang="zh-CN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itchFamily="2" charset="-122"/>
                          <a:cs typeface="Arial" panose="020B0604020202020204" pitchFamily="34" charset="0"/>
                        </a:rPr>
                        <m:t>, </m:t>
                      </m:r>
                      <m:r>
                        <a:rPr lang="en-US" altLang="zh-CN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itchFamily="2" charset="-122"/>
                          <a:cs typeface="Arial" panose="020B0604020202020204" pitchFamily="34" charset="0"/>
                        </a:rPr>
                        <m:t>𝑙</m:t>
                      </m:r>
                      <m:r>
                        <a:rPr lang="en-US" altLang="zh-CN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itchFamily="2" charset="-122"/>
                          <a:cs typeface="Arial" panose="020B0604020202020204" pitchFamily="34" charset="0"/>
                        </a:rPr>
                        <m:t>=1,⋯,</m:t>
                      </m:r>
                      <m:sSub>
                        <m:sSubPr>
                          <m:ctrlPr>
                            <a:rPr lang="en-US" altLang="zh-CN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itchFamily="2" charset="-122"/>
                          <a:cs typeface="Arial" panose="020B0604020202020204" pitchFamily="34" charset="0"/>
                        </a:rPr>
                        <m:t>, </m:t>
                      </m:r>
                      <m:r>
                        <a:rPr lang="en-US" altLang="zh-CN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itchFamily="2" charset="-122"/>
                          <a:cs typeface="Arial" panose="020B0604020202020204" pitchFamily="34" charset="0"/>
                        </a:rPr>
                        <m:t>𝑖</m:t>
                      </m:r>
                      <m:r>
                        <a:rPr lang="en-US" altLang="zh-CN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itchFamily="2" charset="-122"/>
                          <a:cs typeface="Arial" panose="020B0604020202020204" pitchFamily="34" charset="0"/>
                        </a:rPr>
                        <m:t>=1,⋯,</m:t>
                      </m:r>
                      <m:r>
                        <a:rPr lang="en-US" altLang="zh-CN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itchFamily="2" charset="-122"/>
                          <a:cs typeface="Arial" panose="020B0604020202020204" pitchFamily="34" charset="0"/>
                        </a:rPr>
                        <m:t>𝑐</m:t>
                      </m:r>
                    </m:oMath>
                  </m:oMathPara>
                </a14:m>
                <a:endParaRPr lang="en-US" altLang="zh-CN" kern="0" dirty="0">
                  <a:solidFill>
                    <a:srgbClr val="000000"/>
                  </a:solidFill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742950" lvl="1" indent="-285750">
                  <a:spcBef>
                    <a:spcPts val="1200"/>
                  </a:spcBef>
                  <a:buClr>
                    <a:schemeClr val="bg2"/>
                  </a:buClr>
                  <a:buFontTx/>
                  <a:buChar char="–"/>
                </a:pPr>
                <a:r>
                  <a:rPr lang="zh-CN" altLang="en-US" kern="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l-GR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itchFamily="2" charset="-122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altLang="zh-CN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itchFamily="2" charset="-122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zh-CN" altLang="en-US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itchFamily="2" charset="-122"/>
                        <a:cs typeface="Arial" panose="020B0604020202020204" pitchFamily="34" charset="0"/>
                      </a:rPr>
                      <m:t>的</m:t>
                    </m:r>
                  </m:oMath>
                </a14:m>
                <a:r>
                  <a:rPr lang="zh-CN" altLang="en-US" kern="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分段线性判别函数就定义为</a:t>
                </a:r>
                <a:endParaRPr lang="en-US" altLang="zh-CN" kern="0" dirty="0">
                  <a:solidFill>
                    <a:srgbClr val="000000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  <a:p>
                <a:pPr lvl="1">
                  <a:spcBef>
                    <a:spcPts val="120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1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itchFamily="2" charset="-122"/>
                                  <a:cs typeface="Arial" panose="020B0604020202020204" pitchFamily="34" charset="0"/>
                                </a:rPr>
                                <m:t>=1,⋯,</m:t>
                              </m:r>
                              <m:sSub>
                                <m:sSubPr>
                                  <m:ctrlPr>
                                    <a:rPr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itchFamily="2" charset="-122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itchFamily="2" charset="-122"/>
                                      <a:cs typeface="Arial" panose="020B0604020202020204" pitchFamily="34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itchFamily="2" charset="-122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  <m:r>
                        <a:rPr lang="en-US" altLang="zh-CN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itchFamily="2" charset="-122"/>
                          <a:cs typeface="Arial" panose="020B0604020202020204" pitchFamily="34" charset="0"/>
                        </a:rPr>
                        <m:t>𝑖</m:t>
                      </m:r>
                      <m:r>
                        <a:rPr lang="en-US" altLang="zh-CN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itchFamily="2" charset="-122"/>
                          <a:cs typeface="Arial" panose="020B0604020202020204" pitchFamily="34" charset="0"/>
                        </a:rPr>
                        <m:t>=1,⋯,</m:t>
                      </m:r>
                      <m:r>
                        <a:rPr lang="en-US" altLang="zh-CN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itchFamily="2" charset="-122"/>
                          <a:cs typeface="Arial" panose="020B0604020202020204" pitchFamily="34" charset="0"/>
                        </a:rPr>
                        <m:t>𝑐</m:t>
                      </m:r>
                    </m:oMath>
                  </m:oMathPara>
                </a14:m>
                <a:endParaRPr lang="en-US" altLang="zh-CN" kern="0" dirty="0">
                  <a:solidFill>
                    <a:srgbClr val="000000"/>
                  </a:solidFill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742950" lvl="1" indent="-285750">
                  <a:spcBef>
                    <a:spcPts val="1200"/>
                  </a:spcBef>
                  <a:buClr>
                    <a:schemeClr val="bg2"/>
                  </a:buClr>
                  <a:buFontTx/>
                  <a:buChar char="–"/>
                </a:pPr>
                <a:r>
                  <a:rPr lang="zh-CN" altLang="en-US" kern="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决策规则：</a:t>
                </a:r>
                <a:endParaRPr lang="en-US" altLang="zh-CN" kern="0" dirty="0">
                  <a:solidFill>
                    <a:srgbClr val="000000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  <a:p>
                <a:pPr lvl="1" algn="ctr">
                  <a:spcBef>
                    <a:spcPts val="1200"/>
                  </a:spcBef>
                  <a:buClr>
                    <a:srgbClr val="000000"/>
                  </a:buClr>
                </a:pPr>
                <a:r>
                  <a:rPr lang="zh-CN" altLang="en-US" kern="0" dirty="0">
                    <a:solidFill>
                      <a:srgbClr val="000000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若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zh-CN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US" altLang="zh-CN" b="1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itchFamily="2" charset="-122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altLang="zh-CN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itchFamily="2" charset="-122"/>
                                <a:cs typeface="Arial" panose="020B0604020202020204" pitchFamily="34" charset="0"/>
                              </a:rPr>
                              <m:t>=1,⋯,</m:t>
                            </m:r>
                            <m:r>
                              <a:rPr lang="en-US" altLang="zh-CN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itchFamily="2" charset="-122"/>
                                <a:cs typeface="Arial" panose="020B0604020202020204" pitchFamily="34" charset="0"/>
                              </a:rPr>
                              <m:t>𝑐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func>
                    <m:r>
                      <a:rPr lang="zh-CN" altLang="en-US" b="1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则决策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𝑥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l-GR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itchFamily="2" charset="-122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itchFamily="2" charset="-122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sz="2800" kern="0" dirty="0">
                  <a:solidFill>
                    <a:srgbClr val="000000"/>
                  </a:solidFill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BDD530AF-AC3F-49B5-A314-7049049FF2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1231451"/>
                <a:ext cx="10225136" cy="4789837"/>
              </a:xfrm>
              <a:prstGeom prst="rect">
                <a:avLst/>
              </a:prstGeom>
              <a:blipFill>
                <a:blip r:embed="rId2"/>
                <a:stretch>
                  <a:fillRect l="-1073" t="-16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2BA618B9-4E8F-41AC-B41F-3C0176FC71CB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82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矩形 137">
            <a:extLst>
              <a:ext uri="{FF2B5EF4-FFF2-40B4-BE49-F238E27FC236}">
                <a16:creationId xmlns:a16="http://schemas.microsoft.com/office/drawing/2014/main" id="{BDD530AF-AC3F-49B5-A314-7049049FF237}"/>
              </a:ext>
            </a:extLst>
          </p:cNvPr>
          <p:cNvSpPr/>
          <p:nvPr/>
        </p:nvSpPr>
        <p:spPr>
          <a:xfrm>
            <a:off x="731404" y="760055"/>
            <a:ext cx="1090921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2"/>
                </a:solidFill>
                <a:ea typeface="黑体" panose="02010609060101010101" pitchFamily="49" charset="-122"/>
              </a:rPr>
              <a:t>子类划分的三种设计方法：</a:t>
            </a:r>
            <a:endParaRPr lang="en-US" altLang="zh-CN" sz="2800" kern="0" dirty="0">
              <a:solidFill>
                <a:srgbClr val="000000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>
              <a:spcBef>
                <a:spcPts val="600"/>
              </a:spcBef>
              <a:buClr>
                <a:srgbClr val="000000"/>
              </a:buClr>
            </a:pPr>
            <a:r>
              <a:rPr lang="zh-CN" altLang="en-US" kern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（</a:t>
            </a:r>
            <a:r>
              <a:rPr lang="en-US" altLang="zh-CN" kern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</a:t>
            </a:r>
            <a:r>
              <a:rPr lang="zh-CN" altLang="en-US" kern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）人工确定子类的划分方案：多类分类器投票</a:t>
            </a:r>
            <a:endParaRPr lang="en-US" altLang="zh-CN" kern="0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>
              <a:spcBef>
                <a:spcPts val="600"/>
              </a:spcBef>
              <a:buClr>
                <a:srgbClr val="000000"/>
              </a:buClr>
            </a:pPr>
            <a:r>
              <a:rPr lang="zh-CN" altLang="en-US" kern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（</a:t>
            </a:r>
            <a:r>
              <a:rPr lang="en-US" altLang="zh-CN" kern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</a:t>
            </a:r>
            <a:r>
              <a:rPr lang="zh-CN" altLang="en-US" kern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）已知或可假定子类数目，但不知道子类的划分：边划分边分类（下页）</a:t>
            </a:r>
            <a:endParaRPr lang="en-US" altLang="zh-CN" kern="0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>
              <a:spcBef>
                <a:spcPts val="600"/>
              </a:spcBef>
              <a:buClr>
                <a:srgbClr val="000000"/>
              </a:buClr>
            </a:pPr>
            <a:r>
              <a:rPr lang="zh-CN" altLang="en-US" sz="2400" kern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（</a:t>
            </a:r>
            <a:r>
              <a:rPr lang="en-US" altLang="zh-CN" sz="2400" kern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3</a:t>
            </a:r>
            <a:r>
              <a:rPr lang="zh-CN" altLang="en-US" sz="2400" kern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）子类数目无法事先确定：树状分段线性分类器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0FB419-67E7-4DCD-8B2F-EB163C0FE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2996952"/>
            <a:ext cx="4443638" cy="35950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25A7B84-4928-4167-A7A5-1552558C95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2924944"/>
            <a:ext cx="4608512" cy="344800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2EE5302-A2F9-47EB-B046-6873AB83901B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227559"/>
      </p:ext>
    </p:extLst>
  </p:cSld>
  <p:clrMapOvr>
    <a:masterClrMapping/>
  </p:clrMapOvr>
</p:sld>
</file>

<file path=ppt/theme/theme1.xml><?xml version="1.0" encoding="utf-8"?>
<a:theme xmlns:a="http://schemas.openxmlformats.org/drawingml/2006/main" name="1_默认设计模板">
  <a:themeElements>
    <a:clrScheme name="默认设计模板 2">
      <a:dk1>
        <a:srgbClr val="000000"/>
      </a:dk1>
      <a:lt1>
        <a:srgbClr val="FFFFFF"/>
      </a:lt1>
      <a:dk2>
        <a:srgbClr val="0000FF"/>
      </a:dk2>
      <a:lt2>
        <a:srgbClr val="FFFF00"/>
      </a:lt2>
      <a:accent1>
        <a:srgbClr val="FF9900"/>
      </a:accent1>
      <a:accent2>
        <a:srgbClr val="00FFFF"/>
      </a:accent2>
      <a:accent3>
        <a:srgbClr val="AAAAFF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默认设计模板">
  <a:themeElements>
    <a:clrScheme name="默认设计模板 2">
      <a:dk1>
        <a:srgbClr val="000000"/>
      </a:dk1>
      <a:lt1>
        <a:srgbClr val="FFFFFF"/>
      </a:lt1>
      <a:dk2>
        <a:srgbClr val="0000FF"/>
      </a:dk2>
      <a:lt2>
        <a:srgbClr val="FFFF00"/>
      </a:lt2>
      <a:accent1>
        <a:srgbClr val="FF9900"/>
      </a:accent1>
      <a:accent2>
        <a:srgbClr val="00FFFF"/>
      </a:accent2>
      <a:accent3>
        <a:srgbClr val="AAAAFF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5175</TotalTime>
  <Words>4287</Words>
  <Application>Microsoft Office PowerPoint</Application>
  <PresentationFormat>宽屏</PresentationFormat>
  <Paragraphs>500</Paragraphs>
  <Slides>60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60</vt:i4>
      </vt:variant>
    </vt:vector>
  </HeadingPairs>
  <TitlesOfParts>
    <vt:vector size="70" baseType="lpstr">
      <vt:lpstr>黑体</vt:lpstr>
      <vt:lpstr>华文细黑</vt:lpstr>
      <vt:lpstr>宋体</vt:lpstr>
      <vt:lpstr>微软雅黑</vt:lpstr>
      <vt:lpstr>Arial</vt:lpstr>
      <vt:lpstr>Cambria Math</vt:lpstr>
      <vt:lpstr>Times New Roman</vt:lpstr>
      <vt:lpstr>Wingdings</vt:lpstr>
      <vt:lpstr>1_默认设计模板</vt:lpstr>
      <vt:lpstr>2_默认设计模板</vt:lpstr>
      <vt:lpstr>模式识别（第四版） ——模式识别与机器学习</vt:lpstr>
      <vt:lpstr>第6章 典型的非线性分类器</vt:lpstr>
      <vt:lpstr>本章主要内容</vt:lpstr>
      <vt:lpstr>6.1  引言</vt:lpstr>
      <vt:lpstr>6.2  分段线性判别函数</vt:lpstr>
      <vt:lpstr>6.2.1 分段线性距离分类器</vt:lpstr>
      <vt:lpstr>PowerPoint 演示文稿</vt:lpstr>
      <vt:lpstr>6.2.2  一般的分段线性判别函数</vt:lpstr>
      <vt:lpstr>PowerPoint 演示文稿</vt:lpstr>
      <vt:lpstr>PowerPoint 演示文稿</vt:lpstr>
      <vt:lpstr>6.3  二次判别函数</vt:lpstr>
      <vt:lpstr>6.4  多层感知器神经网络</vt:lpstr>
      <vt:lpstr>6.4.1  神经元与感知机</vt:lpstr>
      <vt:lpstr>PowerPoint 演示文稿</vt:lpstr>
      <vt:lpstr>6.4.2  用多个感知器实现非线性分类</vt:lpstr>
      <vt:lpstr>PowerPoint 演示文稿</vt:lpstr>
      <vt:lpstr>6.4.3  反向传播算法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6.4.4  多层感知器网络用于模式识别</vt:lpstr>
      <vt:lpstr>6.4.5  神经网络结构的选择</vt:lpstr>
      <vt:lpstr>PowerPoint 演示文稿</vt:lpstr>
      <vt:lpstr>6.4.6  前馈神经网络与传统模式识别方法的关系</vt:lpstr>
      <vt:lpstr>6.4.7  人工神经网络的一般知识</vt:lpstr>
      <vt:lpstr>PowerPoint 演示文稿</vt:lpstr>
      <vt:lpstr>6.5  支持向量机</vt:lpstr>
      <vt:lpstr>6.5.1  广义线性判别函数</vt:lpstr>
      <vt:lpstr>PowerPoint 演示文稿</vt:lpstr>
      <vt:lpstr>6.5.2  核函数变换与支持向量机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6.5.3  支持向量机早期应用举例</vt:lpstr>
      <vt:lpstr>PowerPoint 演示文稿</vt:lpstr>
      <vt:lpstr>PowerPoint 演示文稿</vt:lpstr>
      <vt:lpstr>PowerPoint 演示文稿</vt:lpstr>
      <vt:lpstr>6.5.4  支持向量机的实现算法</vt:lpstr>
      <vt:lpstr>6.5.5  多类支持向量机</vt:lpstr>
      <vt:lpstr>6.5.6  用与函数拟合的支持向量机</vt:lpstr>
      <vt:lpstr>PowerPoint 演示文稿</vt:lpstr>
      <vt:lpstr>PowerPoint 演示文稿</vt:lpstr>
      <vt:lpstr>PowerPoint 演示文稿</vt:lpstr>
      <vt:lpstr>6.6  核函数机器 6.6.1  大间隔机器与核函数机器</vt:lpstr>
      <vt:lpstr>6.6.2  核Fisher判别</vt:lpstr>
      <vt:lpstr>PowerPoint 演示文稿</vt:lpstr>
      <vt:lpstr>PowerPoint 演示文稿</vt:lpstr>
      <vt:lpstr>PowerPoint 演示文稿</vt:lpstr>
      <vt:lpstr>6.6.3  中心支持向量机</vt:lpstr>
      <vt:lpstr>PowerPoint 演示文稿</vt:lpstr>
      <vt:lpstr>PowerPoint 演示文稿</vt:lpstr>
      <vt:lpstr>PowerPoint 演示文稿</vt:lpstr>
      <vt:lpstr>PowerPoint 演示文稿</vt:lpstr>
      <vt:lpstr>6.7 讨论</vt:lpstr>
    </vt:vector>
  </TitlesOfParts>
  <Company>Tsinghua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统计模式识别导论</dc:title>
  <dc:creator>Xuegong Zhang</dc:creator>
  <cp:lastModifiedBy>Xuegong Zhang</cp:lastModifiedBy>
  <cp:revision>320</cp:revision>
  <cp:lastPrinted>2016-09-11T15:29:02Z</cp:lastPrinted>
  <dcterms:created xsi:type="dcterms:W3CDTF">2001-02-14T02:31:42Z</dcterms:created>
  <dcterms:modified xsi:type="dcterms:W3CDTF">2021-08-02T06:14:43Z</dcterms:modified>
</cp:coreProperties>
</file>